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24"/>
  </p:notesMasterIdLst>
  <p:handoutMasterIdLst>
    <p:handoutMasterId r:id="rId25"/>
  </p:handoutMasterIdLst>
  <p:sldIdLst>
    <p:sldId id="309" r:id="rId2"/>
    <p:sldId id="296"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7" r:id="rId20"/>
    <p:sldId id="326" r:id="rId21"/>
    <p:sldId id="290" r:id="rId22"/>
    <p:sldId id="266" r:id="rId2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32E"/>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04"/>
    <p:restoredTop sz="94709"/>
  </p:normalViewPr>
  <p:slideViewPr>
    <p:cSldViewPr snapToGrid="0">
      <p:cViewPr varScale="1">
        <p:scale>
          <a:sx n="106" d="100"/>
          <a:sy n="106" d="100"/>
        </p:scale>
        <p:origin x="798" y="12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1244A94-768D-B592-42AD-8AB56FA9F1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a:extLst>
              <a:ext uri="{FF2B5EF4-FFF2-40B4-BE49-F238E27FC236}">
                <a16:creationId xmlns:a16="http://schemas.microsoft.com/office/drawing/2014/main" id="{1B4671E6-83D9-9838-DEB5-4748E06286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CAC51E-F314-6647-BE01-F9BA029582EF}" type="datetimeFigureOut">
              <a:rPr lang="es-CO" smtClean="0"/>
              <a:t>22/08/2025</a:t>
            </a:fld>
            <a:endParaRPr lang="es-CO" dirty="0"/>
          </a:p>
        </p:txBody>
      </p:sp>
      <p:sp>
        <p:nvSpPr>
          <p:cNvPr id="4" name="Marcador de pie de página 3">
            <a:extLst>
              <a:ext uri="{FF2B5EF4-FFF2-40B4-BE49-F238E27FC236}">
                <a16:creationId xmlns:a16="http://schemas.microsoft.com/office/drawing/2014/main" id="{1BC7AF83-ABDA-2471-24B8-CA7BFF0BB1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5" name="Marcador de número de diapositiva 4">
            <a:extLst>
              <a:ext uri="{FF2B5EF4-FFF2-40B4-BE49-F238E27FC236}">
                <a16:creationId xmlns:a16="http://schemas.microsoft.com/office/drawing/2014/main" id="{247B0DD4-53D4-D6BD-5E4B-0A0A6D050C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962422-41E9-E04E-9E00-0127D2395C69}" type="slidenum">
              <a:rPr lang="es-CO" smtClean="0"/>
              <a:t>‹Nº›</a:t>
            </a:fld>
            <a:endParaRPr lang="es-CO" dirty="0"/>
          </a:p>
        </p:txBody>
      </p:sp>
    </p:spTree>
    <p:extLst>
      <p:ext uri="{BB962C8B-B14F-4D97-AF65-F5344CB8AC3E}">
        <p14:creationId xmlns:p14="http://schemas.microsoft.com/office/powerpoint/2010/main" val="729957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CB049F-96BC-C24B-BCF7-67D57652F951}" type="datetimeFigureOut">
              <a:rPr lang="es-CO" smtClean="0"/>
              <a:t>22/08/2025</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5B4DA8-4904-3540-89E4-B3567ED3E192}" type="slidenum">
              <a:rPr lang="es-CO" smtClean="0"/>
              <a:t>‹Nº›</a:t>
            </a:fld>
            <a:endParaRPr lang="es-CO" dirty="0"/>
          </a:p>
        </p:txBody>
      </p:sp>
    </p:spTree>
    <p:extLst>
      <p:ext uri="{BB962C8B-B14F-4D97-AF65-F5344CB8AC3E}">
        <p14:creationId xmlns:p14="http://schemas.microsoft.com/office/powerpoint/2010/main" val="3513551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3641A0C9-1736-D65D-BCD8-9ACB3AB002A2}"/>
            </a:ext>
          </a:extLst>
        </p:cNvPr>
        <p:cNvGrpSpPr/>
        <p:nvPr/>
      </p:nvGrpSpPr>
      <p:grpSpPr>
        <a:xfrm>
          <a:off x="0" y="0"/>
          <a:ext cx="0" cy="0"/>
          <a:chOff x="0" y="0"/>
          <a:chExt cx="0" cy="0"/>
        </a:xfrm>
      </p:grpSpPr>
      <p:sp>
        <p:nvSpPr>
          <p:cNvPr id="108" name="Google Shape;108;g1ee8adfe0ee_3_51:notes">
            <a:extLst>
              <a:ext uri="{FF2B5EF4-FFF2-40B4-BE49-F238E27FC236}">
                <a16:creationId xmlns:a16="http://schemas.microsoft.com/office/drawing/2014/main" id="{197998AE-2A6D-7B6E-A0F6-83853D8217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ee8adfe0ee_3_51:notes">
            <a:extLst>
              <a:ext uri="{FF2B5EF4-FFF2-40B4-BE49-F238E27FC236}">
                <a16:creationId xmlns:a16="http://schemas.microsoft.com/office/drawing/2014/main" id="{5DEECEDC-A497-5E44-6C51-715B41264A9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26013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rgbClr val="E4032E"/>
        </a:solidFill>
        <a:effectLst/>
      </p:bgPr>
    </p:bg>
    <p:spTree>
      <p:nvGrpSpPr>
        <p:cNvPr id="1" name=""/>
        <p:cNvGrpSpPr/>
        <p:nvPr/>
      </p:nvGrpSpPr>
      <p:grpSpPr>
        <a:xfrm>
          <a:off x="0" y="0"/>
          <a:ext cx="0" cy="0"/>
          <a:chOff x="0" y="0"/>
          <a:chExt cx="0" cy="0"/>
        </a:xfrm>
      </p:grpSpPr>
      <p:sp>
        <p:nvSpPr>
          <p:cNvPr id="7" name="Google Shape;115;p15">
            <a:extLst>
              <a:ext uri="{FF2B5EF4-FFF2-40B4-BE49-F238E27FC236}">
                <a16:creationId xmlns:a16="http://schemas.microsoft.com/office/drawing/2014/main" id="{77F29D59-1BF5-DA3A-37A8-B8F8E861B820}"/>
              </a:ext>
            </a:extLst>
          </p:cNvPr>
          <p:cNvSpPr/>
          <p:nvPr userDrawn="1"/>
        </p:nvSpPr>
        <p:spPr>
          <a:xfrm flipH="1">
            <a:off x="0" y="2606"/>
            <a:ext cx="6397500" cy="6858000"/>
          </a:xfrm>
          <a:prstGeom prst="parallelogram">
            <a:avLst>
              <a:gd name="adj" fmla="val 45538"/>
            </a:avLst>
          </a:prstGeom>
          <a:solidFill>
            <a:srgbClr val="CC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x-none">
                <a:latin typeface="Calibri"/>
                <a:ea typeface="Calibri"/>
                <a:cs typeface="Calibri"/>
                <a:sym typeface="Calibri"/>
              </a:rPr>
              <a:t> </a:t>
            </a:r>
            <a:endParaRPr dirty="0">
              <a:latin typeface="Calibri"/>
              <a:ea typeface="Calibri"/>
              <a:cs typeface="Calibri"/>
              <a:sym typeface="Calibri"/>
            </a:endParaRPr>
          </a:p>
        </p:txBody>
      </p:sp>
      <p:sp>
        <p:nvSpPr>
          <p:cNvPr id="2" name="Título 1">
            <a:extLst>
              <a:ext uri="{FF2B5EF4-FFF2-40B4-BE49-F238E27FC236}">
                <a16:creationId xmlns:a16="http://schemas.microsoft.com/office/drawing/2014/main" id="{A5A2DBFA-4CEA-1F6A-1D7A-8E288DF9951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CC402E9B-A2AF-C48C-EC66-BF8B9AEDBD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4BB53E09-B3CE-490C-E9CD-9BC1D11D9ACF}"/>
              </a:ext>
            </a:extLst>
          </p:cNvPr>
          <p:cNvSpPr>
            <a:spLocks noGrp="1"/>
          </p:cNvSpPr>
          <p:nvPr>
            <p:ph type="dt" sz="half" idx="10"/>
          </p:nvPr>
        </p:nvSpPr>
        <p:spPr/>
        <p:txBody>
          <a:bodyPr/>
          <a:lstStyle/>
          <a:p>
            <a:fld id="{A90532F5-3A7B-4E83-9A64-CA4DE0A9FB7F}" type="datetimeFigureOut">
              <a:rPr lang="es-CO" smtClean="0"/>
              <a:t>22/08/2025</a:t>
            </a:fld>
            <a:endParaRPr lang="es-CO" dirty="0"/>
          </a:p>
        </p:txBody>
      </p:sp>
      <p:sp>
        <p:nvSpPr>
          <p:cNvPr id="5" name="Marcador de pie de página 4">
            <a:extLst>
              <a:ext uri="{FF2B5EF4-FFF2-40B4-BE49-F238E27FC236}">
                <a16:creationId xmlns:a16="http://schemas.microsoft.com/office/drawing/2014/main" id="{43916EFC-68E5-DDBE-6C7C-7C70CD9F8DBE}"/>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BC31F6D5-CE36-0361-6642-50A5E3464883}"/>
              </a:ext>
            </a:extLst>
          </p:cNvPr>
          <p:cNvSpPr>
            <a:spLocks noGrp="1"/>
          </p:cNvSpPr>
          <p:nvPr>
            <p:ph type="sldNum" sz="quarter" idx="12"/>
          </p:nvPr>
        </p:nvSpPr>
        <p:spPr/>
        <p:txBody>
          <a:bodyPr/>
          <a:lstStyle/>
          <a:p>
            <a:fld id="{BA18379B-AD0E-4EF3-9ACD-628CC5A0F16F}" type="slidenum">
              <a:rPr lang="es-CO" smtClean="0"/>
              <a:t>‹Nº›</a:t>
            </a:fld>
            <a:endParaRPr lang="es-CO" dirty="0"/>
          </a:p>
        </p:txBody>
      </p:sp>
      <p:pic>
        <p:nvPicPr>
          <p:cNvPr id="8" name="Imagen 7">
            <a:extLst>
              <a:ext uri="{FF2B5EF4-FFF2-40B4-BE49-F238E27FC236}">
                <a16:creationId xmlns:a16="http://schemas.microsoft.com/office/drawing/2014/main" id="{1B6BA8FF-043B-E0DF-4B32-292D29F0B94F}"/>
              </a:ext>
            </a:extLst>
          </p:cNvPr>
          <p:cNvPicPr>
            <a:picLocks noChangeAspect="1"/>
          </p:cNvPicPr>
          <p:nvPr userDrawn="1"/>
        </p:nvPicPr>
        <p:blipFill>
          <a:blip r:embed="rId2"/>
          <a:stretch>
            <a:fillRect/>
          </a:stretch>
        </p:blipFill>
        <p:spPr>
          <a:xfrm>
            <a:off x="3964989" y="3849515"/>
            <a:ext cx="4262021" cy="3008485"/>
          </a:xfrm>
          <a:prstGeom prst="rect">
            <a:avLst/>
          </a:prstGeom>
        </p:spPr>
      </p:pic>
    </p:spTree>
    <p:extLst>
      <p:ext uri="{BB962C8B-B14F-4D97-AF65-F5344CB8AC3E}">
        <p14:creationId xmlns:p14="http://schemas.microsoft.com/office/powerpoint/2010/main" val="3749227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5E503B-1FDF-27FD-1C3F-23C1EFFB988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E97732A-0126-CC57-AF22-D888168FCC5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5D9E699-1D4F-C4F3-FE97-2CC1B8C80CE8}"/>
              </a:ext>
            </a:extLst>
          </p:cNvPr>
          <p:cNvSpPr>
            <a:spLocks noGrp="1"/>
          </p:cNvSpPr>
          <p:nvPr>
            <p:ph type="dt" sz="half" idx="10"/>
          </p:nvPr>
        </p:nvSpPr>
        <p:spPr/>
        <p:txBody>
          <a:bodyPr/>
          <a:lstStyle/>
          <a:p>
            <a:fld id="{A90532F5-3A7B-4E83-9A64-CA4DE0A9FB7F}" type="datetimeFigureOut">
              <a:rPr lang="es-CO" smtClean="0"/>
              <a:t>22/08/2025</a:t>
            </a:fld>
            <a:endParaRPr lang="es-CO" dirty="0"/>
          </a:p>
        </p:txBody>
      </p:sp>
      <p:sp>
        <p:nvSpPr>
          <p:cNvPr id="5" name="Marcador de pie de página 4">
            <a:extLst>
              <a:ext uri="{FF2B5EF4-FFF2-40B4-BE49-F238E27FC236}">
                <a16:creationId xmlns:a16="http://schemas.microsoft.com/office/drawing/2014/main" id="{903DFE9A-D80D-422D-878B-87724DF83298}"/>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38679D3C-416B-196B-38EC-0F42C26571A6}"/>
              </a:ext>
            </a:extLst>
          </p:cNvPr>
          <p:cNvSpPr>
            <a:spLocks noGrp="1"/>
          </p:cNvSpPr>
          <p:nvPr>
            <p:ph type="sldNum" sz="quarter" idx="12"/>
          </p:nvPr>
        </p:nvSpPr>
        <p:spPr/>
        <p:txBody>
          <a:bodyPr/>
          <a:lstStyle/>
          <a:p>
            <a:fld id="{BA18379B-AD0E-4EF3-9ACD-628CC5A0F16F}" type="slidenum">
              <a:rPr lang="es-CO" smtClean="0"/>
              <a:t>‹Nº›</a:t>
            </a:fld>
            <a:endParaRPr lang="es-CO" dirty="0"/>
          </a:p>
        </p:txBody>
      </p:sp>
    </p:spTree>
    <p:extLst>
      <p:ext uri="{BB962C8B-B14F-4D97-AF65-F5344CB8AC3E}">
        <p14:creationId xmlns:p14="http://schemas.microsoft.com/office/powerpoint/2010/main" val="225807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eño personalizado">
    <p:bg>
      <p:bgPr>
        <a:solidFill>
          <a:srgbClr val="E4032E"/>
        </a:solidFill>
        <a:effectLst/>
      </p:bgPr>
    </p:bg>
    <p:spTree>
      <p:nvGrpSpPr>
        <p:cNvPr id="1" name=""/>
        <p:cNvGrpSpPr/>
        <p:nvPr/>
      </p:nvGrpSpPr>
      <p:grpSpPr>
        <a:xfrm>
          <a:off x="0" y="0"/>
          <a:ext cx="0" cy="0"/>
          <a:chOff x="0" y="0"/>
          <a:chExt cx="0" cy="0"/>
        </a:xfrm>
      </p:grpSpPr>
      <p:sp>
        <p:nvSpPr>
          <p:cNvPr id="4" name="Google Shape;115;p15">
            <a:extLst>
              <a:ext uri="{FF2B5EF4-FFF2-40B4-BE49-F238E27FC236}">
                <a16:creationId xmlns:a16="http://schemas.microsoft.com/office/drawing/2014/main" id="{3FA142BE-2D9C-FDFA-92C2-7F947163F95F}"/>
              </a:ext>
            </a:extLst>
          </p:cNvPr>
          <p:cNvSpPr/>
          <p:nvPr userDrawn="1"/>
        </p:nvSpPr>
        <p:spPr>
          <a:xfrm flipH="1">
            <a:off x="0" y="2606"/>
            <a:ext cx="6397500" cy="6858000"/>
          </a:xfrm>
          <a:prstGeom prst="parallelogram">
            <a:avLst>
              <a:gd name="adj" fmla="val 45538"/>
            </a:avLst>
          </a:prstGeom>
          <a:solidFill>
            <a:srgbClr val="CC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x-none">
                <a:latin typeface="Calibri"/>
                <a:ea typeface="Calibri"/>
                <a:cs typeface="Calibri"/>
                <a:sym typeface="Calibri"/>
              </a:rPr>
              <a:t> </a:t>
            </a:r>
            <a:endParaRPr dirty="0">
              <a:latin typeface="Calibri"/>
              <a:ea typeface="Calibri"/>
              <a:cs typeface="Calibri"/>
              <a:sym typeface="Calibri"/>
            </a:endParaRPr>
          </a:p>
        </p:txBody>
      </p:sp>
      <p:pic>
        <p:nvPicPr>
          <p:cNvPr id="5" name="Imagen 4">
            <a:extLst>
              <a:ext uri="{FF2B5EF4-FFF2-40B4-BE49-F238E27FC236}">
                <a16:creationId xmlns:a16="http://schemas.microsoft.com/office/drawing/2014/main" id="{EC3721BE-CA57-1BA2-79FB-AABE1C77FBC8}"/>
              </a:ext>
            </a:extLst>
          </p:cNvPr>
          <p:cNvPicPr>
            <a:picLocks noChangeAspect="1"/>
          </p:cNvPicPr>
          <p:nvPr userDrawn="1"/>
        </p:nvPicPr>
        <p:blipFill>
          <a:blip r:embed="rId2"/>
          <a:stretch>
            <a:fillRect/>
          </a:stretch>
        </p:blipFill>
        <p:spPr>
          <a:xfrm>
            <a:off x="3964989" y="3849515"/>
            <a:ext cx="4262021" cy="3008485"/>
          </a:xfrm>
          <a:prstGeom prst="rect">
            <a:avLst/>
          </a:prstGeom>
        </p:spPr>
      </p:pic>
    </p:spTree>
    <p:extLst>
      <p:ext uri="{BB962C8B-B14F-4D97-AF65-F5344CB8AC3E}">
        <p14:creationId xmlns:p14="http://schemas.microsoft.com/office/powerpoint/2010/main" val="3729514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_blanco_texto_títul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AD85FB-DBFA-4636-B455-F91114ABC2C6}" type="slidenum">
              <a:rPr lang="es-CO" smtClean="0"/>
              <a:t>‹Nº›</a:t>
            </a:fld>
            <a:endParaRPr lang="es-CO"/>
          </a:p>
        </p:txBody>
      </p:sp>
      <p:sp>
        <p:nvSpPr>
          <p:cNvPr id="9" name="Título 8">
            <a:extLst>
              <a:ext uri="{FF2B5EF4-FFF2-40B4-BE49-F238E27FC236}">
                <a16:creationId xmlns:a16="http://schemas.microsoft.com/office/drawing/2014/main" id="{42171941-F415-4ACC-8990-06F3CB25EFF9}"/>
              </a:ext>
            </a:extLst>
          </p:cNvPr>
          <p:cNvSpPr>
            <a:spLocks noGrp="1"/>
          </p:cNvSpPr>
          <p:nvPr>
            <p:ph type="title"/>
          </p:nvPr>
        </p:nvSpPr>
        <p:spPr/>
        <p:txBody>
          <a:bodyPr/>
          <a:lstStyle/>
          <a:p>
            <a:r>
              <a:rPr lang="es-ES"/>
              <a:t>Haga clic para modificar el estilo de título del patrón</a:t>
            </a:r>
            <a:endParaRPr lang="es-CO"/>
          </a:p>
        </p:txBody>
      </p:sp>
      <p:sp>
        <p:nvSpPr>
          <p:cNvPr id="11" name="Marcador de texto 10">
            <a:extLst>
              <a:ext uri="{FF2B5EF4-FFF2-40B4-BE49-F238E27FC236}">
                <a16:creationId xmlns:a16="http://schemas.microsoft.com/office/drawing/2014/main" id="{DAB587F5-28AD-4FA5-96D8-8BD1332DB5FB}"/>
              </a:ext>
            </a:extLst>
          </p:cNvPr>
          <p:cNvSpPr>
            <a:spLocks noGrp="1"/>
          </p:cNvSpPr>
          <p:nvPr>
            <p:ph type="body" sz="quarter" idx="13"/>
          </p:nvPr>
        </p:nvSpPr>
        <p:spPr>
          <a:xfrm>
            <a:off x="295275" y="1222375"/>
            <a:ext cx="11601450" cy="49291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92712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vertical y texto">
    <p:spTree>
      <p:nvGrpSpPr>
        <p:cNvPr id="1" name=""/>
        <p:cNvGrpSpPr/>
        <p:nvPr/>
      </p:nvGrpSpPr>
      <p:grpSpPr>
        <a:xfrm>
          <a:off x="0" y="0"/>
          <a:ext cx="0" cy="0"/>
          <a:chOff x="0" y="0"/>
          <a:chExt cx="0" cy="0"/>
        </a:xfrm>
      </p:grpSpPr>
      <p:pic>
        <p:nvPicPr>
          <p:cNvPr id="6" name="Imagen 5" descr="Imagen que contiene pájaro, flor, ave&#10;&#10;Descripción generada automáticamente">
            <a:extLst>
              <a:ext uri="{FF2B5EF4-FFF2-40B4-BE49-F238E27FC236}">
                <a16:creationId xmlns:a16="http://schemas.microsoft.com/office/drawing/2014/main" id="{9BC52D67-4684-43F3-9514-59B9DE01E9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54" y="-91440"/>
            <a:ext cx="12354560" cy="6949440"/>
          </a:xfrm>
          <a:prstGeom prst="rect">
            <a:avLst/>
          </a:prstGeom>
        </p:spPr>
      </p:pic>
    </p:spTree>
    <p:extLst>
      <p:ext uri="{BB962C8B-B14F-4D97-AF65-F5344CB8AC3E}">
        <p14:creationId xmlns:p14="http://schemas.microsoft.com/office/powerpoint/2010/main" val="3993080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7DEF95-3DF8-6997-89A7-8D5E3009AF0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2784ECD-AF65-43DC-2527-4F552BECB9B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D7EF037-F794-FF31-ADCB-682993F1B143}"/>
              </a:ext>
            </a:extLst>
          </p:cNvPr>
          <p:cNvSpPr>
            <a:spLocks noGrp="1"/>
          </p:cNvSpPr>
          <p:nvPr>
            <p:ph type="dt" sz="half" idx="10"/>
          </p:nvPr>
        </p:nvSpPr>
        <p:spPr/>
        <p:txBody>
          <a:bodyPr/>
          <a:lstStyle/>
          <a:p>
            <a:fld id="{A90532F5-3A7B-4E83-9A64-CA4DE0A9FB7F}" type="datetimeFigureOut">
              <a:rPr lang="es-CO" smtClean="0"/>
              <a:t>22/08/2025</a:t>
            </a:fld>
            <a:endParaRPr lang="es-CO" dirty="0"/>
          </a:p>
        </p:txBody>
      </p:sp>
      <p:sp>
        <p:nvSpPr>
          <p:cNvPr id="5" name="Marcador de pie de página 4">
            <a:extLst>
              <a:ext uri="{FF2B5EF4-FFF2-40B4-BE49-F238E27FC236}">
                <a16:creationId xmlns:a16="http://schemas.microsoft.com/office/drawing/2014/main" id="{7BE774EB-977C-9E58-B39B-EB68E1C173A8}"/>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10C8ABEF-1A8B-46CD-F9AF-43320C78D803}"/>
              </a:ext>
            </a:extLst>
          </p:cNvPr>
          <p:cNvSpPr>
            <a:spLocks noGrp="1"/>
          </p:cNvSpPr>
          <p:nvPr>
            <p:ph type="sldNum" sz="quarter" idx="12"/>
          </p:nvPr>
        </p:nvSpPr>
        <p:spPr/>
        <p:txBody>
          <a:bodyPr/>
          <a:lstStyle/>
          <a:p>
            <a:fld id="{BA18379B-AD0E-4EF3-9ACD-628CC5A0F16F}" type="slidenum">
              <a:rPr lang="es-CO" smtClean="0"/>
              <a:t>‹Nº›</a:t>
            </a:fld>
            <a:endParaRPr lang="es-CO" dirty="0"/>
          </a:p>
        </p:txBody>
      </p:sp>
    </p:spTree>
    <p:extLst>
      <p:ext uri="{BB962C8B-B14F-4D97-AF65-F5344CB8AC3E}">
        <p14:creationId xmlns:p14="http://schemas.microsoft.com/office/powerpoint/2010/main" val="319393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10F096-AB02-346D-F831-1FAD152B8A4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BA28694-8DC1-6E77-D3D9-83604F4253E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5559BA48-5F06-EABD-B414-30EA432B006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08D08EAB-B15C-B879-3DFB-00613906DC69}"/>
              </a:ext>
            </a:extLst>
          </p:cNvPr>
          <p:cNvSpPr>
            <a:spLocks noGrp="1"/>
          </p:cNvSpPr>
          <p:nvPr>
            <p:ph type="dt" sz="half" idx="10"/>
          </p:nvPr>
        </p:nvSpPr>
        <p:spPr/>
        <p:txBody>
          <a:bodyPr/>
          <a:lstStyle/>
          <a:p>
            <a:fld id="{A90532F5-3A7B-4E83-9A64-CA4DE0A9FB7F}" type="datetimeFigureOut">
              <a:rPr lang="es-CO" smtClean="0"/>
              <a:t>22/08/2025</a:t>
            </a:fld>
            <a:endParaRPr lang="es-CO" dirty="0"/>
          </a:p>
        </p:txBody>
      </p:sp>
      <p:sp>
        <p:nvSpPr>
          <p:cNvPr id="6" name="Marcador de pie de página 5">
            <a:extLst>
              <a:ext uri="{FF2B5EF4-FFF2-40B4-BE49-F238E27FC236}">
                <a16:creationId xmlns:a16="http://schemas.microsoft.com/office/drawing/2014/main" id="{92DF24EE-D542-5649-F002-65C3407CBE2F}"/>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FF60AC6C-E764-4428-B849-1536E6BCEF26}"/>
              </a:ext>
            </a:extLst>
          </p:cNvPr>
          <p:cNvSpPr>
            <a:spLocks noGrp="1"/>
          </p:cNvSpPr>
          <p:nvPr>
            <p:ph type="sldNum" sz="quarter" idx="12"/>
          </p:nvPr>
        </p:nvSpPr>
        <p:spPr/>
        <p:txBody>
          <a:bodyPr/>
          <a:lstStyle/>
          <a:p>
            <a:fld id="{BA18379B-AD0E-4EF3-9ACD-628CC5A0F16F}" type="slidenum">
              <a:rPr lang="es-CO" smtClean="0"/>
              <a:t>‹Nº›</a:t>
            </a:fld>
            <a:endParaRPr lang="es-CO" dirty="0"/>
          </a:p>
        </p:txBody>
      </p:sp>
    </p:spTree>
    <p:extLst>
      <p:ext uri="{BB962C8B-B14F-4D97-AF65-F5344CB8AC3E}">
        <p14:creationId xmlns:p14="http://schemas.microsoft.com/office/powerpoint/2010/main" val="2953496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DCBF3A-DA6C-F6F5-3047-CCF97510C14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96D175E-3D64-A3E3-0950-686C818E3E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0D6A4FB-EC3A-E4F6-1BB9-C60A61F25A3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9FE0338D-FD51-1513-1CF5-8379EE808E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8FBB0C6-F15E-7484-3A4D-875B1FE8C63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00D4F399-F546-2C6E-114B-9B00D2DCCE4F}"/>
              </a:ext>
            </a:extLst>
          </p:cNvPr>
          <p:cNvSpPr>
            <a:spLocks noGrp="1"/>
          </p:cNvSpPr>
          <p:nvPr>
            <p:ph type="dt" sz="half" idx="10"/>
          </p:nvPr>
        </p:nvSpPr>
        <p:spPr/>
        <p:txBody>
          <a:bodyPr/>
          <a:lstStyle/>
          <a:p>
            <a:fld id="{A90532F5-3A7B-4E83-9A64-CA4DE0A9FB7F}" type="datetimeFigureOut">
              <a:rPr lang="es-CO" smtClean="0"/>
              <a:t>22/08/2025</a:t>
            </a:fld>
            <a:endParaRPr lang="es-CO" dirty="0"/>
          </a:p>
        </p:txBody>
      </p:sp>
      <p:sp>
        <p:nvSpPr>
          <p:cNvPr id="8" name="Marcador de pie de página 7">
            <a:extLst>
              <a:ext uri="{FF2B5EF4-FFF2-40B4-BE49-F238E27FC236}">
                <a16:creationId xmlns:a16="http://schemas.microsoft.com/office/drawing/2014/main" id="{19FE828F-5739-F9C6-0833-DE4D58F4A6E2}"/>
              </a:ext>
            </a:extLst>
          </p:cNvPr>
          <p:cNvSpPr>
            <a:spLocks noGrp="1"/>
          </p:cNvSpPr>
          <p:nvPr>
            <p:ph type="ftr" sz="quarter" idx="11"/>
          </p:nvPr>
        </p:nvSpPr>
        <p:spPr/>
        <p:txBody>
          <a:bodyPr/>
          <a:lstStyle/>
          <a:p>
            <a:endParaRPr lang="es-CO" dirty="0"/>
          </a:p>
        </p:txBody>
      </p:sp>
      <p:sp>
        <p:nvSpPr>
          <p:cNvPr id="9" name="Marcador de número de diapositiva 8">
            <a:extLst>
              <a:ext uri="{FF2B5EF4-FFF2-40B4-BE49-F238E27FC236}">
                <a16:creationId xmlns:a16="http://schemas.microsoft.com/office/drawing/2014/main" id="{5E53564A-6ABF-31F3-6413-A0657FEC0A12}"/>
              </a:ext>
            </a:extLst>
          </p:cNvPr>
          <p:cNvSpPr>
            <a:spLocks noGrp="1"/>
          </p:cNvSpPr>
          <p:nvPr>
            <p:ph type="sldNum" sz="quarter" idx="12"/>
          </p:nvPr>
        </p:nvSpPr>
        <p:spPr/>
        <p:txBody>
          <a:bodyPr/>
          <a:lstStyle/>
          <a:p>
            <a:fld id="{BA18379B-AD0E-4EF3-9ACD-628CC5A0F16F}" type="slidenum">
              <a:rPr lang="es-CO" smtClean="0"/>
              <a:t>‹Nº›</a:t>
            </a:fld>
            <a:endParaRPr lang="es-CO" dirty="0"/>
          </a:p>
        </p:txBody>
      </p:sp>
    </p:spTree>
    <p:extLst>
      <p:ext uri="{BB962C8B-B14F-4D97-AF65-F5344CB8AC3E}">
        <p14:creationId xmlns:p14="http://schemas.microsoft.com/office/powerpoint/2010/main" val="3299078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5EE5C-6DF2-F02E-DFD8-B81D2191CDE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99C3C42B-B04F-95EE-8C8D-34A653B4697A}"/>
              </a:ext>
            </a:extLst>
          </p:cNvPr>
          <p:cNvSpPr>
            <a:spLocks noGrp="1"/>
          </p:cNvSpPr>
          <p:nvPr>
            <p:ph type="dt" sz="half" idx="10"/>
          </p:nvPr>
        </p:nvSpPr>
        <p:spPr/>
        <p:txBody>
          <a:bodyPr/>
          <a:lstStyle/>
          <a:p>
            <a:fld id="{A90532F5-3A7B-4E83-9A64-CA4DE0A9FB7F}" type="datetimeFigureOut">
              <a:rPr lang="es-CO" smtClean="0"/>
              <a:t>22/08/2025</a:t>
            </a:fld>
            <a:endParaRPr lang="es-CO" dirty="0"/>
          </a:p>
        </p:txBody>
      </p:sp>
      <p:sp>
        <p:nvSpPr>
          <p:cNvPr id="4" name="Marcador de pie de página 3">
            <a:extLst>
              <a:ext uri="{FF2B5EF4-FFF2-40B4-BE49-F238E27FC236}">
                <a16:creationId xmlns:a16="http://schemas.microsoft.com/office/drawing/2014/main" id="{086D3066-AFE1-946F-B12C-A7C805C320F3}"/>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419AB1E7-FAAC-3789-9B77-DC27AC389B4C}"/>
              </a:ext>
            </a:extLst>
          </p:cNvPr>
          <p:cNvSpPr>
            <a:spLocks noGrp="1"/>
          </p:cNvSpPr>
          <p:nvPr>
            <p:ph type="sldNum" sz="quarter" idx="12"/>
          </p:nvPr>
        </p:nvSpPr>
        <p:spPr/>
        <p:txBody>
          <a:bodyPr/>
          <a:lstStyle/>
          <a:p>
            <a:fld id="{BA18379B-AD0E-4EF3-9ACD-628CC5A0F16F}" type="slidenum">
              <a:rPr lang="es-CO" smtClean="0"/>
              <a:t>‹Nº›</a:t>
            </a:fld>
            <a:endParaRPr lang="es-CO" dirty="0"/>
          </a:p>
        </p:txBody>
      </p:sp>
    </p:spTree>
    <p:extLst>
      <p:ext uri="{BB962C8B-B14F-4D97-AF65-F5344CB8AC3E}">
        <p14:creationId xmlns:p14="http://schemas.microsoft.com/office/powerpoint/2010/main" val="4103610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796E0DF-22F2-1111-8ADD-89C790790749}"/>
              </a:ext>
            </a:extLst>
          </p:cNvPr>
          <p:cNvSpPr>
            <a:spLocks noGrp="1"/>
          </p:cNvSpPr>
          <p:nvPr>
            <p:ph type="dt" sz="half" idx="10"/>
          </p:nvPr>
        </p:nvSpPr>
        <p:spPr/>
        <p:txBody>
          <a:bodyPr/>
          <a:lstStyle/>
          <a:p>
            <a:fld id="{A90532F5-3A7B-4E83-9A64-CA4DE0A9FB7F}" type="datetimeFigureOut">
              <a:rPr lang="es-CO" smtClean="0"/>
              <a:t>22/08/2025</a:t>
            </a:fld>
            <a:endParaRPr lang="es-CO" dirty="0"/>
          </a:p>
        </p:txBody>
      </p:sp>
      <p:sp>
        <p:nvSpPr>
          <p:cNvPr id="3" name="Marcador de pie de página 2">
            <a:extLst>
              <a:ext uri="{FF2B5EF4-FFF2-40B4-BE49-F238E27FC236}">
                <a16:creationId xmlns:a16="http://schemas.microsoft.com/office/drawing/2014/main" id="{CD1275E6-E661-2268-B8AB-40BF1F179418}"/>
              </a:ext>
            </a:extLst>
          </p:cNvPr>
          <p:cNvSpPr>
            <a:spLocks noGrp="1"/>
          </p:cNvSpPr>
          <p:nvPr>
            <p:ph type="ftr" sz="quarter" idx="11"/>
          </p:nvPr>
        </p:nvSpPr>
        <p:spPr/>
        <p:txBody>
          <a:bodyPr/>
          <a:lstStyle/>
          <a:p>
            <a:endParaRPr lang="es-CO" dirty="0"/>
          </a:p>
        </p:txBody>
      </p:sp>
      <p:sp>
        <p:nvSpPr>
          <p:cNvPr id="4" name="Marcador de número de diapositiva 3">
            <a:extLst>
              <a:ext uri="{FF2B5EF4-FFF2-40B4-BE49-F238E27FC236}">
                <a16:creationId xmlns:a16="http://schemas.microsoft.com/office/drawing/2014/main" id="{80BD6EC2-5DEA-257E-C586-13A4ABCDEB86}"/>
              </a:ext>
            </a:extLst>
          </p:cNvPr>
          <p:cNvSpPr>
            <a:spLocks noGrp="1"/>
          </p:cNvSpPr>
          <p:nvPr>
            <p:ph type="sldNum" sz="quarter" idx="12"/>
          </p:nvPr>
        </p:nvSpPr>
        <p:spPr/>
        <p:txBody>
          <a:bodyPr/>
          <a:lstStyle/>
          <a:p>
            <a:fld id="{BA18379B-AD0E-4EF3-9ACD-628CC5A0F16F}" type="slidenum">
              <a:rPr lang="es-CO" smtClean="0"/>
              <a:t>‹Nº›</a:t>
            </a:fld>
            <a:endParaRPr lang="es-CO" dirty="0"/>
          </a:p>
        </p:txBody>
      </p:sp>
    </p:spTree>
    <p:extLst>
      <p:ext uri="{BB962C8B-B14F-4D97-AF65-F5344CB8AC3E}">
        <p14:creationId xmlns:p14="http://schemas.microsoft.com/office/powerpoint/2010/main" val="1147215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FE614D-6E19-1EF7-7D88-7417EF88E2B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8BCF32A-367A-BBED-FA71-A3D32CAD4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E552B7FF-C7A2-3487-200D-5D2541E96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7F2500-B836-9996-DB17-323B3827F78F}"/>
              </a:ext>
            </a:extLst>
          </p:cNvPr>
          <p:cNvSpPr>
            <a:spLocks noGrp="1"/>
          </p:cNvSpPr>
          <p:nvPr>
            <p:ph type="dt" sz="half" idx="10"/>
          </p:nvPr>
        </p:nvSpPr>
        <p:spPr/>
        <p:txBody>
          <a:bodyPr/>
          <a:lstStyle/>
          <a:p>
            <a:fld id="{A90532F5-3A7B-4E83-9A64-CA4DE0A9FB7F}" type="datetimeFigureOut">
              <a:rPr lang="es-CO" smtClean="0"/>
              <a:t>22/08/2025</a:t>
            </a:fld>
            <a:endParaRPr lang="es-CO" dirty="0"/>
          </a:p>
        </p:txBody>
      </p:sp>
      <p:sp>
        <p:nvSpPr>
          <p:cNvPr id="6" name="Marcador de pie de página 5">
            <a:extLst>
              <a:ext uri="{FF2B5EF4-FFF2-40B4-BE49-F238E27FC236}">
                <a16:creationId xmlns:a16="http://schemas.microsoft.com/office/drawing/2014/main" id="{B7E53F62-34BC-219E-C386-9B48DCEF3072}"/>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9B58DF27-5175-913A-2914-B4D75FBAFACE}"/>
              </a:ext>
            </a:extLst>
          </p:cNvPr>
          <p:cNvSpPr>
            <a:spLocks noGrp="1"/>
          </p:cNvSpPr>
          <p:nvPr>
            <p:ph type="sldNum" sz="quarter" idx="12"/>
          </p:nvPr>
        </p:nvSpPr>
        <p:spPr/>
        <p:txBody>
          <a:bodyPr/>
          <a:lstStyle/>
          <a:p>
            <a:fld id="{BA18379B-AD0E-4EF3-9ACD-628CC5A0F16F}" type="slidenum">
              <a:rPr lang="es-CO" smtClean="0"/>
              <a:t>‹Nº›</a:t>
            </a:fld>
            <a:endParaRPr lang="es-CO" dirty="0"/>
          </a:p>
        </p:txBody>
      </p:sp>
    </p:spTree>
    <p:extLst>
      <p:ext uri="{BB962C8B-B14F-4D97-AF65-F5344CB8AC3E}">
        <p14:creationId xmlns:p14="http://schemas.microsoft.com/office/powerpoint/2010/main" val="2831778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55DA72-B4C7-5ECA-518E-B54763A8D84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70DD92F6-AEA9-5398-2702-CA2B42B4DC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594BC1EA-B045-E5F6-9BA4-D71A4C0ED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C5198A7-A11A-6A48-56E0-72C5433C1BB0}"/>
              </a:ext>
            </a:extLst>
          </p:cNvPr>
          <p:cNvSpPr>
            <a:spLocks noGrp="1"/>
          </p:cNvSpPr>
          <p:nvPr>
            <p:ph type="dt" sz="half" idx="10"/>
          </p:nvPr>
        </p:nvSpPr>
        <p:spPr/>
        <p:txBody>
          <a:bodyPr/>
          <a:lstStyle/>
          <a:p>
            <a:fld id="{A90532F5-3A7B-4E83-9A64-CA4DE0A9FB7F}" type="datetimeFigureOut">
              <a:rPr lang="es-CO" smtClean="0"/>
              <a:t>22/08/2025</a:t>
            </a:fld>
            <a:endParaRPr lang="es-CO" dirty="0"/>
          </a:p>
        </p:txBody>
      </p:sp>
      <p:sp>
        <p:nvSpPr>
          <p:cNvPr id="6" name="Marcador de pie de página 5">
            <a:extLst>
              <a:ext uri="{FF2B5EF4-FFF2-40B4-BE49-F238E27FC236}">
                <a16:creationId xmlns:a16="http://schemas.microsoft.com/office/drawing/2014/main" id="{C4235F07-E8FA-D612-7E43-D7DD1062A081}"/>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3F2FCBCA-5DFF-7112-2F0E-A1D1713BCDED}"/>
              </a:ext>
            </a:extLst>
          </p:cNvPr>
          <p:cNvSpPr>
            <a:spLocks noGrp="1"/>
          </p:cNvSpPr>
          <p:nvPr>
            <p:ph type="sldNum" sz="quarter" idx="12"/>
          </p:nvPr>
        </p:nvSpPr>
        <p:spPr/>
        <p:txBody>
          <a:bodyPr/>
          <a:lstStyle/>
          <a:p>
            <a:fld id="{BA18379B-AD0E-4EF3-9ACD-628CC5A0F16F}" type="slidenum">
              <a:rPr lang="es-CO" smtClean="0"/>
              <a:t>‹Nº›</a:t>
            </a:fld>
            <a:endParaRPr lang="es-CO" dirty="0"/>
          </a:p>
        </p:txBody>
      </p:sp>
    </p:spTree>
    <p:extLst>
      <p:ext uri="{BB962C8B-B14F-4D97-AF65-F5344CB8AC3E}">
        <p14:creationId xmlns:p14="http://schemas.microsoft.com/office/powerpoint/2010/main" val="2513886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A263FE-0791-A811-7A2F-3B300B8650C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CE2587B7-BF83-2010-1F59-9A98A518583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98372E4-7943-335C-4EF5-0F18F92D834C}"/>
              </a:ext>
            </a:extLst>
          </p:cNvPr>
          <p:cNvSpPr>
            <a:spLocks noGrp="1"/>
          </p:cNvSpPr>
          <p:nvPr>
            <p:ph type="dt" sz="half" idx="10"/>
          </p:nvPr>
        </p:nvSpPr>
        <p:spPr/>
        <p:txBody>
          <a:bodyPr/>
          <a:lstStyle/>
          <a:p>
            <a:fld id="{A90532F5-3A7B-4E83-9A64-CA4DE0A9FB7F}" type="datetimeFigureOut">
              <a:rPr lang="es-CO" smtClean="0"/>
              <a:t>22/08/2025</a:t>
            </a:fld>
            <a:endParaRPr lang="es-CO" dirty="0"/>
          </a:p>
        </p:txBody>
      </p:sp>
      <p:sp>
        <p:nvSpPr>
          <p:cNvPr id="5" name="Marcador de pie de página 4">
            <a:extLst>
              <a:ext uri="{FF2B5EF4-FFF2-40B4-BE49-F238E27FC236}">
                <a16:creationId xmlns:a16="http://schemas.microsoft.com/office/drawing/2014/main" id="{5E28B6CE-703F-8064-556C-59B6D31A24C5}"/>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FB8EDD09-F218-FD2C-751D-8C340F8CA690}"/>
              </a:ext>
            </a:extLst>
          </p:cNvPr>
          <p:cNvSpPr>
            <a:spLocks noGrp="1"/>
          </p:cNvSpPr>
          <p:nvPr>
            <p:ph type="sldNum" sz="quarter" idx="12"/>
          </p:nvPr>
        </p:nvSpPr>
        <p:spPr/>
        <p:txBody>
          <a:bodyPr/>
          <a:lstStyle/>
          <a:p>
            <a:fld id="{BA18379B-AD0E-4EF3-9ACD-628CC5A0F16F}" type="slidenum">
              <a:rPr lang="es-CO" smtClean="0"/>
              <a:t>‹Nº›</a:t>
            </a:fld>
            <a:endParaRPr lang="es-CO" dirty="0"/>
          </a:p>
        </p:txBody>
      </p:sp>
    </p:spTree>
    <p:extLst>
      <p:ext uri="{BB962C8B-B14F-4D97-AF65-F5344CB8AC3E}">
        <p14:creationId xmlns:p14="http://schemas.microsoft.com/office/powerpoint/2010/main" val="791393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1408B28-8E4A-E8FB-4F72-4385AC2630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08033B0-FEBB-0BBC-83A9-55D1B9900F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998E024-33CC-0541-19EB-08AA86A294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0532F5-3A7B-4E83-9A64-CA4DE0A9FB7F}" type="datetimeFigureOut">
              <a:rPr lang="es-CO" smtClean="0"/>
              <a:t>22/08/2025</a:t>
            </a:fld>
            <a:endParaRPr lang="es-CO" dirty="0"/>
          </a:p>
        </p:txBody>
      </p:sp>
      <p:sp>
        <p:nvSpPr>
          <p:cNvPr id="5" name="Marcador de pie de página 4">
            <a:extLst>
              <a:ext uri="{FF2B5EF4-FFF2-40B4-BE49-F238E27FC236}">
                <a16:creationId xmlns:a16="http://schemas.microsoft.com/office/drawing/2014/main" id="{B4A570DE-E16C-752A-F025-3A80FF2825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390C6235-6294-8BA8-D595-4BB98A170E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A18379B-AD0E-4EF3-9ACD-628CC5A0F16F}" type="slidenum">
              <a:rPr lang="es-CO" smtClean="0"/>
              <a:t>‹Nº›</a:t>
            </a:fld>
            <a:endParaRPr lang="es-CO" dirty="0"/>
          </a:p>
        </p:txBody>
      </p:sp>
      <p:pic>
        <p:nvPicPr>
          <p:cNvPr id="7" name="Imagen 6">
            <a:extLst>
              <a:ext uri="{FF2B5EF4-FFF2-40B4-BE49-F238E27FC236}">
                <a16:creationId xmlns:a16="http://schemas.microsoft.com/office/drawing/2014/main" id="{A3CD5C6C-3A40-56D5-D082-D1E749DAC9B0}"/>
              </a:ext>
            </a:extLst>
          </p:cNvPr>
          <p:cNvPicPr>
            <a:picLocks noChangeAspect="1"/>
          </p:cNvPicPr>
          <p:nvPr userDrawn="1"/>
        </p:nvPicPr>
        <p:blipFill>
          <a:blip r:embed="rId15"/>
          <a:stretch>
            <a:fillRect/>
          </a:stretch>
        </p:blipFill>
        <p:spPr>
          <a:xfrm>
            <a:off x="11011838" y="0"/>
            <a:ext cx="1180800" cy="2421255"/>
          </a:xfrm>
          <a:prstGeom prst="rect">
            <a:avLst/>
          </a:prstGeom>
        </p:spPr>
      </p:pic>
      <p:pic>
        <p:nvPicPr>
          <p:cNvPr id="8" name="Imagen 7">
            <a:extLst>
              <a:ext uri="{FF2B5EF4-FFF2-40B4-BE49-F238E27FC236}">
                <a16:creationId xmlns:a16="http://schemas.microsoft.com/office/drawing/2014/main" id="{3F12D0B6-4857-B194-6E14-61947D627492}"/>
              </a:ext>
            </a:extLst>
          </p:cNvPr>
          <p:cNvPicPr>
            <a:picLocks noChangeAspect="1"/>
          </p:cNvPicPr>
          <p:nvPr userDrawn="1"/>
        </p:nvPicPr>
        <p:blipFill>
          <a:blip r:embed="rId16"/>
          <a:stretch>
            <a:fillRect/>
          </a:stretch>
        </p:blipFill>
        <p:spPr>
          <a:xfrm>
            <a:off x="10929862" y="2385060"/>
            <a:ext cx="1262138" cy="4472940"/>
          </a:xfrm>
          <a:prstGeom prst="rect">
            <a:avLst/>
          </a:prstGeom>
        </p:spPr>
      </p:pic>
      <p:pic>
        <p:nvPicPr>
          <p:cNvPr id="9" name="Google Shape;114;p15">
            <a:extLst>
              <a:ext uri="{FF2B5EF4-FFF2-40B4-BE49-F238E27FC236}">
                <a16:creationId xmlns:a16="http://schemas.microsoft.com/office/drawing/2014/main" id="{1D8FE219-6483-D460-152A-87C595A6ADB2}"/>
              </a:ext>
            </a:extLst>
          </p:cNvPr>
          <p:cNvPicPr preferRelativeResize="0"/>
          <p:nvPr userDrawn="1"/>
        </p:nvPicPr>
        <p:blipFill>
          <a:blip r:embed="rId17">
            <a:alphaModFix/>
          </a:blip>
          <a:stretch>
            <a:fillRect/>
          </a:stretch>
        </p:blipFill>
        <p:spPr>
          <a:xfrm>
            <a:off x="11177574" y="6484075"/>
            <a:ext cx="902077" cy="295100"/>
          </a:xfrm>
          <a:prstGeom prst="rect">
            <a:avLst/>
          </a:prstGeom>
          <a:noFill/>
          <a:ln>
            <a:noFill/>
          </a:ln>
        </p:spPr>
      </p:pic>
    </p:spTree>
    <p:extLst>
      <p:ext uri="{BB962C8B-B14F-4D97-AF65-F5344CB8AC3E}">
        <p14:creationId xmlns:p14="http://schemas.microsoft.com/office/powerpoint/2010/main" val="406509967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22BBCF8-032F-4EDD-823F-85B8D48EECE6}"/>
              </a:ext>
            </a:extLst>
          </p:cNvPr>
          <p:cNvSpPr>
            <a:spLocks noGrp="1"/>
          </p:cNvSpPr>
          <p:nvPr>
            <p:ph type="ctrTitle"/>
          </p:nvPr>
        </p:nvSpPr>
        <p:spPr/>
        <p:txBody>
          <a:bodyPr>
            <a:normAutofit fontScale="90000"/>
          </a:bodyPr>
          <a:lstStyle/>
          <a:p>
            <a:r>
              <a:rPr lang="es-ES" b="1" dirty="0">
                <a:solidFill>
                  <a:schemeClr val="bg1"/>
                </a:solidFill>
              </a:rPr>
              <a:t>HERRAMIENTA DE PREGUNTAS FRECUENTES EN CONTRATACIÓN</a:t>
            </a:r>
            <a:endParaRPr lang="es-CO" b="1" dirty="0">
              <a:solidFill>
                <a:schemeClr val="bg1"/>
              </a:solidFill>
            </a:endParaRPr>
          </a:p>
        </p:txBody>
      </p:sp>
      <p:sp>
        <p:nvSpPr>
          <p:cNvPr id="6" name="Subtítulo 5">
            <a:extLst>
              <a:ext uri="{FF2B5EF4-FFF2-40B4-BE49-F238E27FC236}">
                <a16:creationId xmlns:a16="http://schemas.microsoft.com/office/drawing/2014/main" id="{C12298F0-35CB-4386-B82D-D7D4F526DD4B}"/>
              </a:ext>
            </a:extLst>
          </p:cNvPr>
          <p:cNvSpPr>
            <a:spLocks noGrp="1"/>
          </p:cNvSpPr>
          <p:nvPr>
            <p:ph type="subTitle" idx="1"/>
          </p:nvPr>
        </p:nvSpPr>
        <p:spPr>
          <a:xfrm>
            <a:off x="9107786" y="5045708"/>
            <a:ext cx="2426328" cy="689929"/>
          </a:xfrm>
        </p:spPr>
        <p:txBody>
          <a:bodyPr>
            <a:noAutofit/>
          </a:bodyPr>
          <a:lstStyle/>
          <a:p>
            <a:r>
              <a:rPr lang="es-ES" sz="1400" b="1" dirty="0">
                <a:solidFill>
                  <a:schemeClr val="bg1"/>
                </a:solidFill>
              </a:rPr>
              <a:t>SECRETARIA GENERAL</a:t>
            </a:r>
          </a:p>
          <a:p>
            <a:r>
              <a:rPr lang="es-CO" sz="1400" b="1" dirty="0">
                <a:solidFill>
                  <a:schemeClr val="bg1"/>
                </a:solidFill>
              </a:rPr>
              <a:t>GERENCIA DE CONTRATACIÓN</a:t>
            </a:r>
          </a:p>
          <a:p>
            <a:endParaRPr lang="es-CO" sz="1400" b="1" dirty="0">
              <a:solidFill>
                <a:schemeClr val="bg1"/>
              </a:solidFill>
            </a:endParaRPr>
          </a:p>
          <a:p>
            <a:r>
              <a:rPr lang="es-CO" sz="1400" b="1" dirty="0">
                <a:solidFill>
                  <a:schemeClr val="bg1"/>
                </a:solidFill>
              </a:rPr>
              <a:t>2025</a:t>
            </a:r>
          </a:p>
        </p:txBody>
      </p:sp>
      <p:sp>
        <p:nvSpPr>
          <p:cNvPr id="2" name="Marcador de número de diapositiva 1">
            <a:extLst>
              <a:ext uri="{FF2B5EF4-FFF2-40B4-BE49-F238E27FC236}">
                <a16:creationId xmlns:a16="http://schemas.microsoft.com/office/drawing/2014/main" id="{49429D7C-5EED-4DDE-8EDE-C611DA9FC1CA}"/>
              </a:ext>
            </a:extLst>
          </p:cNvPr>
          <p:cNvSpPr>
            <a:spLocks noGrp="1"/>
          </p:cNvSpPr>
          <p:nvPr>
            <p:ph type="sldNum" sz="quarter" idx="4294967295"/>
          </p:nvPr>
        </p:nvSpPr>
        <p:spPr>
          <a:xfrm>
            <a:off x="0" y="6386513"/>
            <a:ext cx="844550" cy="417512"/>
          </a:xfrm>
        </p:spPr>
        <p:txBody>
          <a:bodyPr/>
          <a:lstStyle/>
          <a:p>
            <a:fld id="{90AD85FB-DBFA-4636-B455-F91114ABC2C6}" type="slidenum">
              <a:rPr lang="es-CO" smtClean="0"/>
              <a:t>1</a:t>
            </a:fld>
            <a:endParaRPr lang="es-CO"/>
          </a:p>
        </p:txBody>
      </p:sp>
    </p:spTree>
    <p:extLst>
      <p:ext uri="{BB962C8B-B14F-4D97-AF65-F5344CB8AC3E}">
        <p14:creationId xmlns:p14="http://schemas.microsoft.com/office/powerpoint/2010/main" val="1707422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1F71F27-51AC-4B89-8BCD-A0E54940FCA9}"/>
              </a:ext>
            </a:extLst>
          </p:cNvPr>
          <p:cNvSpPr>
            <a:spLocks noGrp="1"/>
          </p:cNvSpPr>
          <p:nvPr>
            <p:ph type="sldNum" sz="quarter" idx="12"/>
          </p:nvPr>
        </p:nvSpPr>
        <p:spPr/>
        <p:txBody>
          <a:bodyPr/>
          <a:lstStyle/>
          <a:p>
            <a:fld id="{90AD85FB-DBFA-4636-B455-F91114ABC2C6}" type="slidenum">
              <a:rPr lang="es-CO" smtClean="0"/>
              <a:t>10</a:t>
            </a:fld>
            <a:endParaRPr lang="es-CO"/>
          </a:p>
        </p:txBody>
      </p:sp>
      <p:sp>
        <p:nvSpPr>
          <p:cNvPr id="3" name="Título 2">
            <a:extLst>
              <a:ext uri="{FF2B5EF4-FFF2-40B4-BE49-F238E27FC236}">
                <a16:creationId xmlns:a16="http://schemas.microsoft.com/office/drawing/2014/main" id="{F5B39170-49EF-4EF5-ABE2-5723538894CD}"/>
              </a:ext>
            </a:extLst>
          </p:cNvPr>
          <p:cNvSpPr>
            <a:spLocks noGrp="1"/>
          </p:cNvSpPr>
          <p:nvPr>
            <p:ph type="title"/>
          </p:nvPr>
        </p:nvSpPr>
        <p:spPr>
          <a:xfrm>
            <a:off x="521329" y="136525"/>
            <a:ext cx="10515600" cy="1325563"/>
          </a:xfrm>
        </p:spPr>
        <p:txBody>
          <a:bodyPr/>
          <a:lstStyle/>
          <a:p>
            <a:r>
              <a:rPr lang="es-ES" dirty="0"/>
              <a:t>PREGUNTAS</a:t>
            </a:r>
            <a:endParaRPr lang="es-CO" dirty="0"/>
          </a:p>
        </p:txBody>
      </p:sp>
      <p:sp>
        <p:nvSpPr>
          <p:cNvPr id="4" name="Marcador de texto 3">
            <a:extLst>
              <a:ext uri="{FF2B5EF4-FFF2-40B4-BE49-F238E27FC236}">
                <a16:creationId xmlns:a16="http://schemas.microsoft.com/office/drawing/2014/main" id="{A466A6A2-9810-49B7-9F85-52CB6636A7AD}"/>
              </a:ext>
            </a:extLst>
          </p:cNvPr>
          <p:cNvSpPr>
            <a:spLocks noGrp="1"/>
          </p:cNvSpPr>
          <p:nvPr>
            <p:ph type="body" sz="quarter" idx="13"/>
          </p:nvPr>
        </p:nvSpPr>
        <p:spPr>
          <a:xfrm>
            <a:off x="653083" y="1160254"/>
            <a:ext cx="4714047" cy="4047850"/>
          </a:xfrm>
        </p:spPr>
        <p:txBody>
          <a:bodyPr/>
          <a:lstStyle/>
          <a:p>
            <a:pPr marL="0" lvl="0" indent="0" algn="just">
              <a:buNone/>
            </a:pPr>
            <a:r>
              <a:rPr lang="es-CO" sz="1800" b="1" dirty="0">
                <a:solidFill>
                  <a:srgbClr val="000000"/>
                </a:solidFill>
                <a:effectLst/>
                <a:latin typeface="Arial" panose="020B0604020202020204" pitchFamily="34" charset="0"/>
                <a:ea typeface="Calibri" panose="020F0502020204030204" pitchFamily="34" charset="0"/>
              </a:rPr>
              <a:t>15. Cuando el contratista no firma el Acta de finalización o Acta de recibo a satisfacción, ¿Qué se debe hacer?</a:t>
            </a:r>
            <a:endParaRPr lang="es-CO" sz="1800" dirty="0">
              <a:solidFill>
                <a:srgbClr val="000000"/>
              </a:solidFill>
              <a:effectLst/>
              <a:latin typeface="Arial" panose="020B0604020202020204" pitchFamily="34" charset="0"/>
              <a:ea typeface="Calibri" panose="020F0502020204030204" pitchFamily="34" charset="0"/>
            </a:endParaRPr>
          </a:p>
          <a:p>
            <a:pPr marL="0" indent="0" algn="just">
              <a:buNone/>
            </a:pPr>
            <a:endParaRPr lang="es-CO" sz="1800" dirty="0">
              <a:solidFill>
                <a:srgbClr val="000000"/>
              </a:solidFill>
              <a:effectLst/>
              <a:latin typeface="Arial" panose="020B0604020202020204" pitchFamily="34" charset="0"/>
              <a:ea typeface="Calibri" panose="020F0502020204030204" pitchFamily="34" charset="0"/>
            </a:endParaRPr>
          </a:p>
          <a:p>
            <a:pPr marL="0" indent="0" algn="just">
              <a:buNone/>
            </a:pPr>
            <a:r>
              <a:rPr lang="es-CO" sz="1800" dirty="0">
                <a:solidFill>
                  <a:srgbClr val="000000"/>
                </a:solidFill>
                <a:effectLst/>
                <a:latin typeface="Arial" panose="020B0604020202020204" pitchFamily="34" charset="0"/>
                <a:ea typeface="Calibri" panose="020F0502020204030204" pitchFamily="34" charset="0"/>
              </a:rPr>
              <a:t>En caso que el contratista no comparezca a la firma del acta o se niegue a hacerlo, el supervisor y/o interventor deberá (n) dejar constancia de ello y presentará (n) en remplazo del acta, un informe que contenga lo requerido para el acta de finalización. Es necesario adjuntar al informe las constancias de haber citado o requerido al contratista para la firma del acta.</a:t>
            </a:r>
          </a:p>
          <a:p>
            <a:pPr marL="0" indent="0">
              <a:buNone/>
            </a:pPr>
            <a:endParaRPr lang="es-CO" dirty="0"/>
          </a:p>
        </p:txBody>
      </p:sp>
      <p:sp>
        <p:nvSpPr>
          <p:cNvPr id="5" name="CuadroTexto 4">
            <a:extLst>
              <a:ext uri="{FF2B5EF4-FFF2-40B4-BE49-F238E27FC236}">
                <a16:creationId xmlns:a16="http://schemas.microsoft.com/office/drawing/2014/main" id="{ED29EAEA-6E45-432B-80C9-C872D7D7C128}"/>
              </a:ext>
            </a:extLst>
          </p:cNvPr>
          <p:cNvSpPr txBox="1"/>
          <p:nvPr/>
        </p:nvSpPr>
        <p:spPr>
          <a:xfrm>
            <a:off x="6517803" y="1160254"/>
            <a:ext cx="5021114" cy="3495399"/>
          </a:xfrm>
          <a:prstGeom prst="rect">
            <a:avLst/>
          </a:prstGeom>
          <a:noFill/>
        </p:spPr>
        <p:txBody>
          <a:bodyPr wrap="square" rtlCol="0">
            <a:spAutoFit/>
          </a:bodyPr>
          <a:lstStyle/>
          <a:p>
            <a:pPr lvl="0" algn="just"/>
            <a:r>
              <a:rPr lang="es-CO" sz="1800" b="1" dirty="0">
                <a:solidFill>
                  <a:srgbClr val="000000"/>
                </a:solidFill>
                <a:effectLst/>
                <a:latin typeface="Arial" panose="020B0604020202020204" pitchFamily="34" charset="0"/>
                <a:ea typeface="Calibri" panose="020F0502020204030204" pitchFamily="34" charset="0"/>
              </a:rPr>
              <a:t>16. ¿Cuáles son las modalidades de selección de los contratistas?</a:t>
            </a:r>
            <a:endParaRPr lang="es-CO" sz="1800" dirty="0">
              <a:solidFill>
                <a:srgbClr val="000000"/>
              </a:solidFill>
              <a:effectLst/>
              <a:latin typeface="Arial" panose="020B0604020202020204" pitchFamily="34" charset="0"/>
              <a:ea typeface="Calibri" panose="020F0502020204030204" pitchFamily="34" charset="0"/>
            </a:endParaRPr>
          </a:p>
          <a:p>
            <a:pPr algn="just"/>
            <a:r>
              <a:rPr lang="es-CO" sz="1800" dirty="0">
                <a:solidFill>
                  <a:srgbClr val="000000"/>
                </a:solidFill>
                <a:effectLst/>
                <a:latin typeface="Arial" panose="020B0604020202020204" pitchFamily="34" charset="0"/>
                <a:ea typeface="Calibri" panose="020F0502020204030204" pitchFamily="34" charset="0"/>
              </a:rPr>
              <a:t> </a:t>
            </a:r>
          </a:p>
          <a:p>
            <a:pPr algn="just"/>
            <a:r>
              <a:rPr lang="es-CO" sz="1800" dirty="0">
                <a:solidFill>
                  <a:srgbClr val="000000"/>
                </a:solidFill>
                <a:effectLst/>
                <a:latin typeface="Arial" panose="020B0604020202020204" pitchFamily="34" charset="0"/>
                <a:ea typeface="Calibri" panose="020F0502020204030204" pitchFamily="34" charset="0"/>
              </a:rPr>
              <a:t>Las modalidades de selección de los contratistas son:</a:t>
            </a:r>
          </a:p>
          <a:p>
            <a:pPr algn="just"/>
            <a:r>
              <a:rPr lang="es-CO" sz="1800" dirty="0">
                <a:solidFill>
                  <a:srgbClr val="000000"/>
                </a:solidFill>
                <a:effectLst/>
                <a:latin typeface="Arial" panose="020B0604020202020204" pitchFamily="34" charset="0"/>
                <a:ea typeface="Calibri" panose="020F0502020204030204" pitchFamily="34" charset="0"/>
              </a:rPr>
              <a:t> </a:t>
            </a:r>
          </a:p>
          <a:p>
            <a:pPr marL="342900" lvl="0" indent="-342900" algn="just">
              <a:buFont typeface="Symbol" panose="05050102010706020507" pitchFamily="18" charset="2"/>
              <a:buChar char=""/>
            </a:pPr>
            <a:r>
              <a:rPr lang="es-CO" sz="1800" dirty="0">
                <a:solidFill>
                  <a:srgbClr val="000000"/>
                </a:solidFill>
                <a:effectLst/>
                <a:latin typeface="Arial" panose="020B0604020202020204" pitchFamily="34" charset="0"/>
                <a:ea typeface="Calibri" panose="020F0502020204030204" pitchFamily="34" charset="0"/>
              </a:rPr>
              <a:t>Licitación Publica</a:t>
            </a:r>
          </a:p>
          <a:p>
            <a:pPr marL="342900" lvl="0" indent="-342900" algn="just">
              <a:buFont typeface="Symbol" panose="05050102010706020507" pitchFamily="18" charset="2"/>
              <a:buChar char=""/>
            </a:pPr>
            <a:r>
              <a:rPr lang="es-CO" sz="1800" dirty="0">
                <a:solidFill>
                  <a:srgbClr val="000000"/>
                </a:solidFill>
                <a:effectLst/>
                <a:latin typeface="Arial" panose="020B0604020202020204" pitchFamily="34" charset="0"/>
                <a:ea typeface="Calibri" panose="020F0502020204030204" pitchFamily="34" charset="0"/>
              </a:rPr>
              <a:t>Concurso de Méritos</a:t>
            </a:r>
          </a:p>
          <a:p>
            <a:pPr marL="342900" lvl="0" indent="-342900" algn="just">
              <a:buFont typeface="Symbol" panose="05050102010706020507" pitchFamily="18" charset="2"/>
              <a:buChar char=""/>
            </a:pPr>
            <a:r>
              <a:rPr lang="es-CO" sz="1800" dirty="0">
                <a:solidFill>
                  <a:srgbClr val="000000"/>
                </a:solidFill>
                <a:effectLst/>
                <a:latin typeface="Arial" panose="020B0604020202020204" pitchFamily="34" charset="0"/>
                <a:ea typeface="Calibri" panose="020F0502020204030204" pitchFamily="34" charset="0"/>
              </a:rPr>
              <a:t>Selección Abreviada</a:t>
            </a:r>
          </a:p>
          <a:p>
            <a:pPr marL="342900" lvl="0" indent="-342900" algn="just">
              <a:buFont typeface="Symbol" panose="05050102010706020507" pitchFamily="18" charset="2"/>
              <a:buChar char=""/>
            </a:pPr>
            <a:r>
              <a:rPr lang="es-CO" sz="1800" dirty="0">
                <a:solidFill>
                  <a:srgbClr val="000000"/>
                </a:solidFill>
                <a:effectLst/>
                <a:latin typeface="Arial" panose="020B0604020202020204" pitchFamily="34" charset="0"/>
                <a:ea typeface="Calibri" panose="020F0502020204030204" pitchFamily="34" charset="0"/>
              </a:rPr>
              <a:t>Mínima Cuantía </a:t>
            </a:r>
          </a:p>
          <a:p>
            <a:pPr marL="342900" lvl="0" indent="-342900" algn="just">
              <a:buFont typeface="Symbol" panose="05050102010706020507" pitchFamily="18" charset="2"/>
              <a:buChar char=""/>
            </a:pPr>
            <a:r>
              <a:rPr lang="es-CO" sz="1800" dirty="0">
                <a:solidFill>
                  <a:srgbClr val="000000"/>
                </a:solidFill>
                <a:effectLst/>
                <a:latin typeface="Arial" panose="020B0604020202020204" pitchFamily="34" charset="0"/>
                <a:ea typeface="Calibri" panose="020F0502020204030204" pitchFamily="34" charset="0"/>
              </a:rPr>
              <a:t>Contratación Directa</a:t>
            </a:r>
          </a:p>
          <a:p>
            <a:endParaRPr lang="es-CO" dirty="0"/>
          </a:p>
        </p:txBody>
      </p:sp>
      <p:pic>
        <p:nvPicPr>
          <p:cNvPr id="5122" name="Picture 2" descr="Ver las imágenes de origen">
            <a:extLst>
              <a:ext uri="{FF2B5EF4-FFF2-40B4-BE49-F238E27FC236}">
                <a16:creationId xmlns:a16="http://schemas.microsoft.com/office/drawing/2014/main" id="{7F51341C-EF48-4813-978B-87DB8F2FD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2092" y="4321240"/>
            <a:ext cx="3670850" cy="2064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649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301A111-6DE2-4609-ACB8-24A7CD05D24C}"/>
              </a:ext>
            </a:extLst>
          </p:cNvPr>
          <p:cNvSpPr>
            <a:spLocks noGrp="1"/>
          </p:cNvSpPr>
          <p:nvPr>
            <p:ph type="sldNum" sz="quarter" idx="12"/>
          </p:nvPr>
        </p:nvSpPr>
        <p:spPr/>
        <p:txBody>
          <a:bodyPr/>
          <a:lstStyle/>
          <a:p>
            <a:fld id="{90AD85FB-DBFA-4636-B455-F91114ABC2C6}" type="slidenum">
              <a:rPr lang="es-CO" smtClean="0"/>
              <a:t>11</a:t>
            </a:fld>
            <a:endParaRPr lang="es-CO"/>
          </a:p>
        </p:txBody>
      </p:sp>
      <p:sp>
        <p:nvSpPr>
          <p:cNvPr id="3" name="Título 2">
            <a:extLst>
              <a:ext uri="{FF2B5EF4-FFF2-40B4-BE49-F238E27FC236}">
                <a16:creationId xmlns:a16="http://schemas.microsoft.com/office/drawing/2014/main" id="{1E667FA6-4C4C-4426-A0B0-F3F2F59B91A2}"/>
              </a:ext>
            </a:extLst>
          </p:cNvPr>
          <p:cNvSpPr>
            <a:spLocks noGrp="1"/>
          </p:cNvSpPr>
          <p:nvPr>
            <p:ph type="title"/>
          </p:nvPr>
        </p:nvSpPr>
        <p:spPr>
          <a:xfrm>
            <a:off x="295275" y="43655"/>
            <a:ext cx="10515600" cy="1325563"/>
          </a:xfrm>
        </p:spPr>
        <p:txBody>
          <a:bodyPr/>
          <a:lstStyle/>
          <a:p>
            <a:r>
              <a:rPr lang="es-ES" dirty="0"/>
              <a:t>PREGUNTAS</a:t>
            </a:r>
            <a:endParaRPr lang="es-CO" dirty="0"/>
          </a:p>
        </p:txBody>
      </p:sp>
      <p:sp>
        <p:nvSpPr>
          <p:cNvPr id="4" name="Marcador de texto 3">
            <a:extLst>
              <a:ext uri="{FF2B5EF4-FFF2-40B4-BE49-F238E27FC236}">
                <a16:creationId xmlns:a16="http://schemas.microsoft.com/office/drawing/2014/main" id="{E09F5B97-B7C6-4927-8A0D-48B15E986853}"/>
              </a:ext>
            </a:extLst>
          </p:cNvPr>
          <p:cNvSpPr>
            <a:spLocks noGrp="1"/>
          </p:cNvSpPr>
          <p:nvPr>
            <p:ph type="body" sz="quarter" idx="13"/>
          </p:nvPr>
        </p:nvSpPr>
        <p:spPr>
          <a:xfrm>
            <a:off x="295275" y="1222375"/>
            <a:ext cx="8716203" cy="4929188"/>
          </a:xfrm>
        </p:spPr>
        <p:txBody>
          <a:bodyPr>
            <a:normAutofit fontScale="92500" lnSpcReduction="20000"/>
          </a:bodyPr>
          <a:lstStyle/>
          <a:p>
            <a:pPr marL="0" lvl="0" indent="0" algn="just">
              <a:buNone/>
            </a:pPr>
            <a:r>
              <a:rPr lang="es-CO" sz="1800" b="1" dirty="0">
                <a:solidFill>
                  <a:srgbClr val="000000"/>
                </a:solidFill>
                <a:effectLst/>
                <a:latin typeface="Arial" panose="020B0604020202020204" pitchFamily="34" charset="0"/>
                <a:ea typeface="Calibri" panose="020F0502020204030204" pitchFamily="34" charset="0"/>
              </a:rPr>
              <a:t>17. ¿Cómo proceder ante un eventual incumplimiento del objeto contractual? </a:t>
            </a:r>
            <a:endParaRPr lang="es-CO" sz="1800" dirty="0">
              <a:solidFill>
                <a:srgbClr val="000000"/>
              </a:solidFill>
              <a:effectLst/>
              <a:latin typeface="Arial" panose="020B0604020202020204" pitchFamily="34" charset="0"/>
              <a:ea typeface="Calibri" panose="020F0502020204030204" pitchFamily="34" charset="0"/>
            </a:endParaRPr>
          </a:p>
          <a:p>
            <a:pPr marL="0" indent="0" algn="just">
              <a:buNone/>
            </a:pPr>
            <a:r>
              <a:rPr lang="es-CO" sz="1800" dirty="0">
                <a:solidFill>
                  <a:srgbClr val="000000"/>
                </a:solidFill>
                <a:effectLst/>
                <a:latin typeface="Arial" panose="020B0604020202020204" pitchFamily="34" charset="0"/>
                <a:ea typeface="Calibri" panose="020F0502020204030204" pitchFamily="34" charset="0"/>
              </a:rPr>
              <a:t>En primer lugar, es importante recordar que, dentro de las labores del supervisor del contrato, se encuentra solicitar o requerir al contratista el cumplimiento del objeto contractual de manera idónea y oportuna en las condiciones que fueron pactadas, es decir con las especificaciones técnicas, condiciones de calidad y dentro del plazo establecido en el contrato. </a:t>
            </a:r>
          </a:p>
          <a:p>
            <a:pPr marL="0" indent="0" algn="just">
              <a:buNone/>
            </a:pPr>
            <a:r>
              <a:rPr lang="es-CO" sz="1800" dirty="0">
                <a:solidFill>
                  <a:srgbClr val="000000"/>
                </a:solidFill>
                <a:effectLst/>
                <a:latin typeface="Arial" panose="020B0604020202020204" pitchFamily="34" charset="0"/>
                <a:ea typeface="Calibri" panose="020F0502020204030204" pitchFamily="34" charset="0"/>
              </a:rPr>
              <a:t>En los contratos amparados por pólizas es importante remitir copia a la Aseguradora de todas las comunicaciones. </a:t>
            </a:r>
          </a:p>
          <a:p>
            <a:pPr marL="0" indent="0" algn="just">
              <a:buNone/>
            </a:pPr>
            <a:r>
              <a:rPr lang="es-CO" sz="1800" dirty="0">
                <a:solidFill>
                  <a:srgbClr val="000000"/>
                </a:solidFill>
                <a:effectLst/>
                <a:latin typeface="Arial" panose="020B0604020202020204" pitchFamily="34" charset="0"/>
                <a:ea typeface="Calibri" panose="020F0502020204030204" pitchFamily="34" charset="0"/>
              </a:rPr>
              <a:t>Si a pesar de los requerimientos realizados por el supervisor del contrato, persiste el incumplimiento, el supervisor debe enviar un informe técnico </a:t>
            </a:r>
            <a:r>
              <a:rPr lang="es-CO" sz="1800" b="1" i="1" dirty="0">
                <a:solidFill>
                  <a:srgbClr val="000000"/>
                </a:solidFill>
                <a:effectLst/>
                <a:latin typeface="Arial" panose="020B0604020202020204" pitchFamily="34" charset="0"/>
                <a:ea typeface="Calibri" panose="020F0502020204030204" pitchFamily="34" charset="0"/>
              </a:rPr>
              <a:t>formato </a:t>
            </a:r>
            <a:r>
              <a:rPr lang="es-CO" sz="1800" b="1" i="1" dirty="0">
                <a:solidFill>
                  <a:srgbClr val="000000"/>
                </a:solidFill>
                <a:latin typeface="Arial" panose="020B0604020202020204" pitchFamily="34" charset="0"/>
              </a:rPr>
              <a:t>INFORME DE INCUMPLIMIENTO CONTRACTUAL A-GCO-FT-065</a:t>
            </a:r>
            <a:r>
              <a:rPr lang="es-CO" sz="1200" b="1" i="1" dirty="0">
                <a:solidFill>
                  <a:srgbClr val="000000"/>
                </a:solidFill>
                <a:effectLst/>
                <a:latin typeface="Times New Roman" panose="02020603050405020304" pitchFamily="18" charset="0"/>
              </a:rPr>
              <a:t> . </a:t>
            </a:r>
          </a:p>
          <a:p>
            <a:pPr marL="0" indent="0" algn="just">
              <a:buNone/>
            </a:pPr>
            <a:r>
              <a:rPr lang="es-CO" sz="1800" dirty="0">
                <a:solidFill>
                  <a:srgbClr val="000000"/>
                </a:solidFill>
                <a:effectLst/>
                <a:latin typeface="Arial" panose="020B0604020202020204" pitchFamily="34" charset="0"/>
                <a:ea typeface="Calibri" panose="020F0502020204030204" pitchFamily="34" charset="0"/>
              </a:rPr>
              <a:t>Al informe referido debe anexar toda la documentación contractual pertinente y los soportes a que haya lugar. ( Artículo 86 de le ley 1474 de 2011)</a:t>
            </a:r>
          </a:p>
          <a:p>
            <a:pPr marL="0" indent="0" algn="just">
              <a:buNone/>
            </a:pPr>
            <a:r>
              <a:rPr lang="es-CO" sz="1800" dirty="0">
                <a:solidFill>
                  <a:srgbClr val="000000"/>
                </a:solidFill>
                <a:effectLst/>
                <a:latin typeface="Arial" panose="020B0604020202020204" pitchFamily="34" charset="0"/>
                <a:ea typeface="Calibri" panose="020F0502020204030204" pitchFamily="34" charset="0"/>
              </a:rPr>
              <a:t>La Gerencia e Contratación de conformidad con el informe técnico</a:t>
            </a:r>
            <a:r>
              <a:rPr lang="es-CO" sz="1800" dirty="0">
                <a:solidFill>
                  <a:srgbClr val="000000"/>
                </a:solidFill>
                <a:latin typeface="Arial" panose="020B0604020202020204" pitchFamily="34" charset="0"/>
                <a:ea typeface="Calibri" panose="020F0502020204030204" pitchFamily="34" charset="0"/>
              </a:rPr>
              <a:t> y las recomendaciones del Comité Asesor de Supervisión e Interventoría, si hay lugar,</a:t>
            </a:r>
            <a:r>
              <a:rPr lang="es-CO" sz="1800" dirty="0">
                <a:solidFill>
                  <a:srgbClr val="000000"/>
                </a:solidFill>
                <a:effectLst/>
                <a:latin typeface="Arial" panose="020B0604020202020204" pitchFamily="34" charset="0"/>
                <a:ea typeface="Calibri" panose="020F0502020204030204" pitchFamily="34" charset="0"/>
              </a:rPr>
              <a:t> procederá a requerir tanto al contratista como a la aseguradora el cumplimiento del contrato o según sea el caso al siniestro de las garantías exigidas al contratista con ocasión del mismo; sin perjuicio de las demás acciones contractuales a que haya lugar, que se pueden adelantar por daños y perjuicios que se llegaren a ocasionar por dicho incumplimiento lo cual se adelantará conforme a lo establecido en el procedimiento establecido para el incumplimiento contractual </a:t>
            </a:r>
            <a:r>
              <a:rPr lang="es-CO" sz="1800" b="1" dirty="0">
                <a:solidFill>
                  <a:srgbClr val="000000"/>
                </a:solidFill>
                <a:latin typeface="Arial" panose="020B0604020202020204" pitchFamily="34" charset="0"/>
              </a:rPr>
              <a:t>A-GCO-PR-017.</a:t>
            </a:r>
          </a:p>
          <a:p>
            <a:pPr marL="0" indent="0">
              <a:buNone/>
            </a:pPr>
            <a:endParaRPr lang="es-CO" dirty="0"/>
          </a:p>
        </p:txBody>
      </p:sp>
      <p:pic>
        <p:nvPicPr>
          <p:cNvPr id="6" name="Imagen 5">
            <a:extLst>
              <a:ext uri="{FF2B5EF4-FFF2-40B4-BE49-F238E27FC236}">
                <a16:creationId xmlns:a16="http://schemas.microsoft.com/office/drawing/2014/main" id="{E85E701A-E8A8-4484-AD82-CD028FABCD42}"/>
              </a:ext>
            </a:extLst>
          </p:cNvPr>
          <p:cNvPicPr>
            <a:picLocks noChangeAspect="1"/>
          </p:cNvPicPr>
          <p:nvPr/>
        </p:nvPicPr>
        <p:blipFill>
          <a:blip r:embed="rId2"/>
          <a:stretch>
            <a:fillRect/>
          </a:stretch>
        </p:blipFill>
        <p:spPr>
          <a:xfrm>
            <a:off x="9225583" y="2015159"/>
            <a:ext cx="2671142" cy="2584976"/>
          </a:xfrm>
          <a:prstGeom prst="rect">
            <a:avLst/>
          </a:prstGeom>
        </p:spPr>
      </p:pic>
    </p:spTree>
    <p:extLst>
      <p:ext uri="{BB962C8B-B14F-4D97-AF65-F5344CB8AC3E}">
        <p14:creationId xmlns:p14="http://schemas.microsoft.com/office/powerpoint/2010/main" val="1481331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301A111-6DE2-4609-ACB8-24A7CD05D24C}"/>
              </a:ext>
            </a:extLst>
          </p:cNvPr>
          <p:cNvSpPr>
            <a:spLocks noGrp="1"/>
          </p:cNvSpPr>
          <p:nvPr>
            <p:ph type="sldNum" sz="quarter" idx="12"/>
          </p:nvPr>
        </p:nvSpPr>
        <p:spPr/>
        <p:txBody>
          <a:bodyPr/>
          <a:lstStyle/>
          <a:p>
            <a:fld id="{90AD85FB-DBFA-4636-B455-F91114ABC2C6}" type="slidenum">
              <a:rPr lang="es-CO" smtClean="0"/>
              <a:t>12</a:t>
            </a:fld>
            <a:endParaRPr lang="es-CO"/>
          </a:p>
        </p:txBody>
      </p:sp>
      <p:sp>
        <p:nvSpPr>
          <p:cNvPr id="3" name="Título 2">
            <a:extLst>
              <a:ext uri="{FF2B5EF4-FFF2-40B4-BE49-F238E27FC236}">
                <a16:creationId xmlns:a16="http://schemas.microsoft.com/office/drawing/2014/main" id="{1E667FA6-4C4C-4426-A0B0-F3F2F59B91A2}"/>
              </a:ext>
            </a:extLst>
          </p:cNvPr>
          <p:cNvSpPr>
            <a:spLocks noGrp="1"/>
          </p:cNvSpPr>
          <p:nvPr>
            <p:ph type="title"/>
          </p:nvPr>
        </p:nvSpPr>
        <p:spPr>
          <a:xfrm>
            <a:off x="295275" y="136525"/>
            <a:ext cx="10515600" cy="1325563"/>
          </a:xfrm>
        </p:spPr>
        <p:txBody>
          <a:bodyPr/>
          <a:lstStyle/>
          <a:p>
            <a:r>
              <a:rPr lang="es-ES" dirty="0"/>
              <a:t>PREGUNTAS</a:t>
            </a:r>
            <a:endParaRPr lang="es-CO" dirty="0"/>
          </a:p>
        </p:txBody>
      </p:sp>
      <p:sp>
        <p:nvSpPr>
          <p:cNvPr id="4" name="Marcador de texto 3">
            <a:extLst>
              <a:ext uri="{FF2B5EF4-FFF2-40B4-BE49-F238E27FC236}">
                <a16:creationId xmlns:a16="http://schemas.microsoft.com/office/drawing/2014/main" id="{E09F5B97-B7C6-4927-8A0D-48B15E986853}"/>
              </a:ext>
            </a:extLst>
          </p:cNvPr>
          <p:cNvSpPr>
            <a:spLocks noGrp="1"/>
          </p:cNvSpPr>
          <p:nvPr>
            <p:ph type="body" sz="quarter" idx="13"/>
          </p:nvPr>
        </p:nvSpPr>
        <p:spPr>
          <a:xfrm>
            <a:off x="295275" y="1222375"/>
            <a:ext cx="5244134" cy="4929188"/>
          </a:xfrm>
        </p:spPr>
        <p:txBody>
          <a:bodyPr>
            <a:normAutofit fontScale="92500" lnSpcReduction="20000"/>
          </a:bodyPr>
          <a:lstStyle/>
          <a:p>
            <a:pPr marL="0" lvl="0" indent="0" algn="just">
              <a:buNone/>
            </a:pPr>
            <a:r>
              <a:rPr lang="es-CO" sz="1800" b="1" dirty="0">
                <a:solidFill>
                  <a:srgbClr val="000000"/>
                </a:solidFill>
                <a:effectLst/>
                <a:latin typeface="Arial" panose="020B0604020202020204" pitchFamily="34" charset="0"/>
                <a:ea typeface="Calibri" panose="020F0502020204030204" pitchFamily="34" charset="0"/>
              </a:rPr>
              <a:t>18 ¿Es obligatorio obtener tres (3) cotizaciones para poder hacer una compra? </a:t>
            </a:r>
            <a:endParaRPr lang="es-CO" sz="1800" dirty="0">
              <a:solidFill>
                <a:srgbClr val="000000"/>
              </a:solidFill>
              <a:effectLst/>
              <a:latin typeface="Arial" panose="020B0604020202020204" pitchFamily="34" charset="0"/>
              <a:ea typeface="Calibri" panose="020F0502020204030204" pitchFamily="34" charset="0"/>
            </a:endParaRPr>
          </a:p>
          <a:p>
            <a:pPr marL="0" indent="0" algn="just">
              <a:buNone/>
            </a:pPr>
            <a:endParaRPr lang="es-CO" sz="1800" dirty="0">
              <a:solidFill>
                <a:srgbClr val="000000"/>
              </a:solidFill>
              <a:effectLst/>
              <a:latin typeface="Arial" panose="020B0604020202020204" pitchFamily="34" charset="0"/>
              <a:ea typeface="Calibri" panose="020F0502020204030204" pitchFamily="34" charset="0"/>
            </a:endParaRPr>
          </a:p>
          <a:p>
            <a:pPr marL="0" indent="0" algn="just">
              <a:buNone/>
            </a:pPr>
            <a:r>
              <a:rPr lang="es-CO" sz="1800" dirty="0">
                <a:solidFill>
                  <a:srgbClr val="000000"/>
                </a:solidFill>
                <a:effectLst/>
                <a:latin typeface="Arial" panose="020B0604020202020204" pitchFamily="34" charset="0"/>
                <a:ea typeface="Calibri" panose="020F0502020204030204" pitchFamily="34" charset="0"/>
              </a:rPr>
              <a:t>No es obligatorio, sin embargo, si es necesario que </a:t>
            </a:r>
            <a:r>
              <a:rPr lang="es-CO" sz="1800" dirty="0">
                <a:solidFill>
                  <a:srgbClr val="000000"/>
                </a:solidFill>
                <a:latin typeface="Arial" panose="020B0604020202020204" pitchFamily="34" charset="0"/>
                <a:ea typeface="Calibri" panose="020F0502020204030204" pitchFamily="34" charset="0"/>
              </a:rPr>
              <a:t>la dependencia </a:t>
            </a:r>
            <a:r>
              <a:rPr lang="es-CO" sz="1800" dirty="0">
                <a:solidFill>
                  <a:srgbClr val="000000"/>
                </a:solidFill>
                <a:effectLst/>
                <a:latin typeface="Arial" panose="020B0604020202020204" pitchFamily="34" charset="0"/>
                <a:ea typeface="Calibri" panose="020F0502020204030204" pitchFamily="34" charset="0"/>
              </a:rPr>
              <a:t>encargada de elaborar el Requerimiento Técnico y las Fichas Técnicas, elabore un cuadro comparativo que permita establecer las condiciones de adquisición del bien o servicio objeto de contratación en el mercado, identificando la disponibilidad, el valor estimado y los posibles oferentes de ese bien o servicio; de todo lo cual debe obrar constancia en copia dura o registro electrónico como cumplimiento del deber de planeación institucional, las cotizaciones deben guardar estricta relación con las fichas técnicas de los elementos objeto del proceso de contratación.</a:t>
            </a:r>
          </a:p>
          <a:p>
            <a:pPr marL="0" indent="0" algn="just">
              <a:buNone/>
            </a:pPr>
            <a:endParaRPr lang="es-CO" sz="1800" dirty="0">
              <a:solidFill>
                <a:srgbClr val="000000"/>
              </a:solidFill>
              <a:latin typeface="Arial" panose="020B0604020202020204" pitchFamily="34" charset="0"/>
              <a:ea typeface="Calibri" panose="020F0502020204030204" pitchFamily="34" charset="0"/>
            </a:endParaRPr>
          </a:p>
          <a:p>
            <a:pPr marL="0" indent="0" algn="just">
              <a:buNone/>
            </a:pPr>
            <a:r>
              <a:rPr lang="es-CO" sz="1800" dirty="0">
                <a:solidFill>
                  <a:srgbClr val="000000"/>
                </a:solidFill>
                <a:effectLst/>
                <a:latin typeface="Arial" panose="020B0604020202020204" pitchFamily="34" charset="0"/>
                <a:ea typeface="Calibri" panose="020F0502020204030204" pitchFamily="34" charset="0"/>
              </a:rPr>
              <a:t>Se sugiere cotizar un estimado de cantidades para así poder contar con un precio con base en las unidades que se puedan requerir por parte de la entidad ya que las cotizaciones a cantidades unitarias no favorecen a las economías a escala en los estudios de mercado.</a:t>
            </a:r>
          </a:p>
          <a:p>
            <a:pPr marL="0" indent="0">
              <a:buNone/>
            </a:pPr>
            <a:endParaRPr lang="es-CO" dirty="0"/>
          </a:p>
        </p:txBody>
      </p:sp>
      <p:pic>
        <p:nvPicPr>
          <p:cNvPr id="6" name="Imagen 5">
            <a:extLst>
              <a:ext uri="{FF2B5EF4-FFF2-40B4-BE49-F238E27FC236}">
                <a16:creationId xmlns:a16="http://schemas.microsoft.com/office/drawing/2014/main" id="{D158126E-2884-47FC-9C63-A157CC8D5641}"/>
              </a:ext>
            </a:extLst>
          </p:cNvPr>
          <p:cNvPicPr>
            <a:picLocks noChangeAspect="1"/>
          </p:cNvPicPr>
          <p:nvPr/>
        </p:nvPicPr>
        <p:blipFill>
          <a:blip r:embed="rId2"/>
          <a:stretch>
            <a:fillRect/>
          </a:stretch>
        </p:blipFill>
        <p:spPr>
          <a:xfrm>
            <a:off x="6219825" y="1830014"/>
            <a:ext cx="4792732" cy="2934326"/>
          </a:xfrm>
          <a:prstGeom prst="rect">
            <a:avLst/>
          </a:prstGeom>
        </p:spPr>
      </p:pic>
    </p:spTree>
    <p:extLst>
      <p:ext uri="{BB962C8B-B14F-4D97-AF65-F5344CB8AC3E}">
        <p14:creationId xmlns:p14="http://schemas.microsoft.com/office/powerpoint/2010/main" val="2963392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301A111-6DE2-4609-ACB8-24A7CD05D24C}"/>
              </a:ext>
            </a:extLst>
          </p:cNvPr>
          <p:cNvSpPr>
            <a:spLocks noGrp="1"/>
          </p:cNvSpPr>
          <p:nvPr>
            <p:ph type="sldNum" sz="quarter" idx="12"/>
          </p:nvPr>
        </p:nvSpPr>
        <p:spPr/>
        <p:txBody>
          <a:bodyPr/>
          <a:lstStyle/>
          <a:p>
            <a:fld id="{90AD85FB-DBFA-4636-B455-F91114ABC2C6}" type="slidenum">
              <a:rPr lang="es-CO" smtClean="0"/>
              <a:t>13</a:t>
            </a:fld>
            <a:endParaRPr lang="es-CO"/>
          </a:p>
        </p:txBody>
      </p:sp>
      <p:sp>
        <p:nvSpPr>
          <p:cNvPr id="3" name="Título 2">
            <a:extLst>
              <a:ext uri="{FF2B5EF4-FFF2-40B4-BE49-F238E27FC236}">
                <a16:creationId xmlns:a16="http://schemas.microsoft.com/office/drawing/2014/main" id="{1E667FA6-4C4C-4426-A0B0-F3F2F59B91A2}"/>
              </a:ext>
            </a:extLst>
          </p:cNvPr>
          <p:cNvSpPr>
            <a:spLocks noGrp="1"/>
          </p:cNvSpPr>
          <p:nvPr>
            <p:ph type="title"/>
          </p:nvPr>
        </p:nvSpPr>
        <p:spPr>
          <a:xfrm>
            <a:off x="497614" y="220270"/>
            <a:ext cx="10515600" cy="1325563"/>
          </a:xfrm>
        </p:spPr>
        <p:txBody>
          <a:bodyPr/>
          <a:lstStyle/>
          <a:p>
            <a:r>
              <a:rPr lang="es-ES" dirty="0"/>
              <a:t>PREGUNTAS</a:t>
            </a:r>
            <a:endParaRPr lang="es-CO" dirty="0"/>
          </a:p>
        </p:txBody>
      </p:sp>
      <p:sp>
        <p:nvSpPr>
          <p:cNvPr id="5" name="CuadroTexto 4">
            <a:extLst>
              <a:ext uri="{FF2B5EF4-FFF2-40B4-BE49-F238E27FC236}">
                <a16:creationId xmlns:a16="http://schemas.microsoft.com/office/drawing/2014/main" id="{51911FF6-B35B-4B2A-B7A2-BCA8BC84473E}"/>
              </a:ext>
            </a:extLst>
          </p:cNvPr>
          <p:cNvSpPr txBox="1"/>
          <p:nvPr/>
        </p:nvSpPr>
        <p:spPr>
          <a:xfrm>
            <a:off x="497614" y="1147001"/>
            <a:ext cx="9242734" cy="5632311"/>
          </a:xfrm>
          <a:prstGeom prst="rect">
            <a:avLst/>
          </a:prstGeom>
          <a:noFill/>
        </p:spPr>
        <p:txBody>
          <a:bodyPr wrap="square" rtlCol="0">
            <a:spAutoFit/>
          </a:bodyPr>
          <a:lstStyle/>
          <a:p>
            <a:pPr lvl="0" algn="just"/>
            <a:r>
              <a:rPr lang="es-CO" sz="1800" b="1" dirty="0">
                <a:solidFill>
                  <a:srgbClr val="000000"/>
                </a:solidFill>
                <a:effectLst/>
                <a:latin typeface="Arial" panose="020B0604020202020204" pitchFamily="34" charset="0"/>
                <a:ea typeface="Calibri" panose="020F0502020204030204" pitchFamily="34" charset="0"/>
              </a:rPr>
              <a:t>19. ¿Cómo se puede realizar un sondeo de mercado y cuál es la importancia del mismo? </a:t>
            </a:r>
            <a:endParaRPr lang="es-CO" sz="1800" dirty="0">
              <a:solidFill>
                <a:srgbClr val="000000"/>
              </a:solidFill>
              <a:effectLst/>
              <a:latin typeface="Arial" panose="020B0604020202020204" pitchFamily="34" charset="0"/>
              <a:ea typeface="Calibri" panose="020F0502020204030204" pitchFamily="34" charset="0"/>
            </a:endParaRPr>
          </a:p>
          <a:p>
            <a:pPr algn="just"/>
            <a:r>
              <a:rPr lang="es-CO" sz="1800" dirty="0">
                <a:solidFill>
                  <a:srgbClr val="000000"/>
                </a:solidFill>
                <a:effectLst/>
                <a:latin typeface="Arial" panose="020B0604020202020204" pitchFamily="34" charset="0"/>
                <a:ea typeface="Calibri" panose="020F0502020204030204" pitchFamily="34" charset="0"/>
              </a:rPr>
              <a:t> </a:t>
            </a:r>
          </a:p>
          <a:p>
            <a:pPr algn="just"/>
            <a:r>
              <a:rPr lang="es-CO" sz="1800" dirty="0">
                <a:solidFill>
                  <a:srgbClr val="000000"/>
                </a:solidFill>
                <a:effectLst/>
                <a:latin typeface="Arial" panose="020B0604020202020204" pitchFamily="34" charset="0"/>
                <a:ea typeface="Calibri" panose="020F0502020204030204" pitchFamily="34" charset="0"/>
              </a:rPr>
              <a:t>Se puede realizar mediante la consulta de páginas de diferentes proveedores, por consultas de catálogos virtuales, por correos electrónicos dirigidos a las empresas o personas naturales, por cotizaciones en físico o electrónicas, y por cualquier otro medio documentado que permita verificar las condiciones en el mercado del bien o servicio requerido por el área gestora.</a:t>
            </a:r>
          </a:p>
          <a:p>
            <a:pPr algn="just"/>
            <a:r>
              <a:rPr lang="es-CO" sz="1800" dirty="0">
                <a:solidFill>
                  <a:srgbClr val="000000"/>
                </a:solidFill>
                <a:effectLst/>
                <a:latin typeface="Arial" panose="020B0604020202020204" pitchFamily="34" charset="0"/>
                <a:ea typeface="Calibri" panose="020F0502020204030204" pitchFamily="34" charset="0"/>
              </a:rPr>
              <a:t> </a:t>
            </a:r>
          </a:p>
          <a:p>
            <a:pPr algn="just"/>
            <a:r>
              <a:rPr lang="es-CO" sz="1800" dirty="0">
                <a:solidFill>
                  <a:srgbClr val="000000"/>
                </a:solidFill>
                <a:effectLst/>
                <a:latin typeface="Arial" panose="020B0604020202020204" pitchFamily="34" charset="0"/>
                <a:ea typeface="Calibri" panose="020F0502020204030204" pitchFamily="34" charset="0"/>
              </a:rPr>
              <a:t>El sondeo de mercado es parte esencial de la memoria técnica del proceso de contratación, en la conformación de los estudios previos o el informe de oportunidad y conveniencia según sea el caso y cuando aplique conforme a la modalidad de selección del contratista; es uno de los factores más importantes en la etapa de planeación de un contrato, por cuanto permite identificar además de la disponibilidad del bien o servicio en el mercado, el cumplimiento o no de las especificaciones técnicas requeridas, las características ofrecidas, el valor estimado, los posibles oferentes, si existe a nivel nacional o internacional y demás información pertinente para la toma objetiva de decisiones frente al tipo de contrato que procede conforme a nuestro Estatuto de Contratación.</a:t>
            </a:r>
          </a:p>
          <a:p>
            <a:endParaRPr lang="es-CO" dirty="0"/>
          </a:p>
        </p:txBody>
      </p:sp>
      <p:pic>
        <p:nvPicPr>
          <p:cNvPr id="6" name="Imagen 5">
            <a:extLst>
              <a:ext uri="{FF2B5EF4-FFF2-40B4-BE49-F238E27FC236}">
                <a16:creationId xmlns:a16="http://schemas.microsoft.com/office/drawing/2014/main" id="{021C1F57-3C6A-4635-BF62-8A3A884CC273}"/>
              </a:ext>
            </a:extLst>
          </p:cNvPr>
          <p:cNvPicPr>
            <a:picLocks noChangeAspect="1"/>
          </p:cNvPicPr>
          <p:nvPr/>
        </p:nvPicPr>
        <p:blipFill>
          <a:blip r:embed="rId2"/>
          <a:stretch>
            <a:fillRect/>
          </a:stretch>
        </p:blipFill>
        <p:spPr>
          <a:xfrm>
            <a:off x="9703576" y="2285999"/>
            <a:ext cx="2193235" cy="2193235"/>
          </a:xfrm>
          <a:prstGeom prst="rect">
            <a:avLst/>
          </a:prstGeom>
        </p:spPr>
      </p:pic>
    </p:spTree>
    <p:extLst>
      <p:ext uri="{BB962C8B-B14F-4D97-AF65-F5344CB8AC3E}">
        <p14:creationId xmlns:p14="http://schemas.microsoft.com/office/powerpoint/2010/main" val="2844587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301A111-6DE2-4609-ACB8-24A7CD05D24C}"/>
              </a:ext>
            </a:extLst>
          </p:cNvPr>
          <p:cNvSpPr>
            <a:spLocks noGrp="1"/>
          </p:cNvSpPr>
          <p:nvPr>
            <p:ph type="sldNum" sz="quarter" idx="12"/>
          </p:nvPr>
        </p:nvSpPr>
        <p:spPr/>
        <p:txBody>
          <a:bodyPr/>
          <a:lstStyle/>
          <a:p>
            <a:fld id="{90AD85FB-DBFA-4636-B455-F91114ABC2C6}" type="slidenum">
              <a:rPr lang="es-CO" smtClean="0"/>
              <a:t>14</a:t>
            </a:fld>
            <a:endParaRPr lang="es-CO"/>
          </a:p>
        </p:txBody>
      </p:sp>
      <p:sp>
        <p:nvSpPr>
          <p:cNvPr id="3" name="Título 2">
            <a:extLst>
              <a:ext uri="{FF2B5EF4-FFF2-40B4-BE49-F238E27FC236}">
                <a16:creationId xmlns:a16="http://schemas.microsoft.com/office/drawing/2014/main" id="{1E667FA6-4C4C-4426-A0B0-F3F2F59B91A2}"/>
              </a:ext>
            </a:extLst>
          </p:cNvPr>
          <p:cNvSpPr>
            <a:spLocks noGrp="1"/>
          </p:cNvSpPr>
          <p:nvPr>
            <p:ph type="title"/>
          </p:nvPr>
        </p:nvSpPr>
        <p:spPr>
          <a:xfrm>
            <a:off x="295275" y="136525"/>
            <a:ext cx="10515600" cy="1325563"/>
          </a:xfrm>
        </p:spPr>
        <p:txBody>
          <a:bodyPr/>
          <a:lstStyle/>
          <a:p>
            <a:r>
              <a:rPr lang="es-ES" dirty="0"/>
              <a:t>PREGUNTAS</a:t>
            </a:r>
            <a:endParaRPr lang="es-CO" dirty="0"/>
          </a:p>
        </p:txBody>
      </p:sp>
      <p:sp>
        <p:nvSpPr>
          <p:cNvPr id="4" name="Marcador de texto 3">
            <a:extLst>
              <a:ext uri="{FF2B5EF4-FFF2-40B4-BE49-F238E27FC236}">
                <a16:creationId xmlns:a16="http://schemas.microsoft.com/office/drawing/2014/main" id="{E09F5B97-B7C6-4927-8A0D-48B15E986853}"/>
              </a:ext>
            </a:extLst>
          </p:cNvPr>
          <p:cNvSpPr>
            <a:spLocks noGrp="1"/>
          </p:cNvSpPr>
          <p:nvPr>
            <p:ph type="body" sz="quarter" idx="13"/>
          </p:nvPr>
        </p:nvSpPr>
        <p:spPr>
          <a:xfrm>
            <a:off x="295275" y="1222375"/>
            <a:ext cx="11393142" cy="4929188"/>
          </a:xfrm>
        </p:spPr>
        <p:txBody>
          <a:bodyPr>
            <a:normAutofit lnSpcReduction="10000"/>
          </a:bodyPr>
          <a:lstStyle/>
          <a:p>
            <a:pPr marL="0" lvl="0" indent="0" algn="just">
              <a:buNone/>
            </a:pPr>
            <a:r>
              <a:rPr lang="es-ES" sz="1800" b="1" dirty="0">
                <a:solidFill>
                  <a:srgbClr val="000000"/>
                </a:solidFill>
                <a:effectLst/>
                <a:latin typeface="Arial" panose="020B0604020202020204" pitchFamily="34" charset="0"/>
                <a:ea typeface="Calibri" panose="020F0502020204030204" pitchFamily="34" charset="0"/>
              </a:rPr>
              <a:t>20. </a:t>
            </a:r>
            <a:r>
              <a:rPr lang="es-CO" sz="1800" b="1" dirty="0">
                <a:solidFill>
                  <a:srgbClr val="000000"/>
                </a:solidFill>
                <a:effectLst/>
                <a:latin typeface="Arial" panose="020B0604020202020204" pitchFamily="34" charset="0"/>
                <a:ea typeface="Calibri" panose="020F0502020204030204" pitchFamily="34" charset="0"/>
              </a:rPr>
              <a:t>¿Cómo se cumple con el principio de planeación de un contrato? </a:t>
            </a:r>
            <a:endParaRPr lang="es-CO" sz="1800" dirty="0">
              <a:solidFill>
                <a:srgbClr val="000000"/>
              </a:solidFill>
              <a:effectLst/>
              <a:latin typeface="Arial" panose="020B0604020202020204" pitchFamily="34" charset="0"/>
              <a:ea typeface="Calibri" panose="020F0502020204030204" pitchFamily="34" charset="0"/>
            </a:endParaRPr>
          </a:p>
          <a:p>
            <a:pPr marL="0" indent="0" algn="just">
              <a:buNone/>
            </a:pPr>
            <a:r>
              <a:rPr lang="es-CO" sz="1800" dirty="0">
                <a:solidFill>
                  <a:srgbClr val="000000"/>
                </a:solidFill>
                <a:effectLst/>
                <a:latin typeface="Arial" panose="020B0604020202020204" pitchFamily="34" charset="0"/>
                <a:ea typeface="Calibri" panose="020F0502020204030204" pitchFamily="34" charset="0"/>
              </a:rPr>
              <a:t>R/ Entendiendo que el principio de planeación contractual es la base de la futura contratación y el desarrollo de la misma hasta la terminación del objeto contractual, sin duda alguna constituye uno de los principios más importantes del proceso contractual estatal, puesto que de la planeación depende en gran medida que la institución pública pueda garantizar el cumplimiento del interés general como finalidad de la contratación estatal.</a:t>
            </a:r>
          </a:p>
          <a:p>
            <a:pPr marL="0" indent="0" algn="just">
              <a:buNone/>
            </a:pPr>
            <a:r>
              <a:rPr lang="es-CO" sz="1800" dirty="0">
                <a:solidFill>
                  <a:srgbClr val="000000"/>
                </a:solidFill>
                <a:effectLst/>
                <a:latin typeface="Arial" panose="020B0604020202020204" pitchFamily="34" charset="0"/>
                <a:ea typeface="Calibri" panose="020F0502020204030204" pitchFamily="34" charset="0"/>
              </a:rPr>
              <a:t>En esta etapa se debe realizar por parte del Área Técnica del proceso, todas aquellas acciones que de manera organizada y documentada permitan identificar y priorizar las necesidades, así como las posibles soluciones, sus potenciales proveedores, la asignación de recursos y se prevean los riesgos inherentes al proceso y las medidas o estrategias para eliminarlos, reducirlos o contenerlos; todo lo cual deberá hacer parte de la memoria técnica del proceso (Estudios previos o informe de oportunidad y conveniencia) Así bien, se cumple con este principio cuando la unidad gestora del proceso realiza de manera objetiva el análisis necesario para identificar:  </a:t>
            </a:r>
          </a:p>
          <a:p>
            <a:pPr marL="0" indent="0" algn="just">
              <a:buNone/>
            </a:pPr>
            <a:r>
              <a:rPr lang="es-CO" sz="1800" dirty="0">
                <a:solidFill>
                  <a:srgbClr val="000000"/>
                </a:solidFill>
                <a:effectLst/>
                <a:latin typeface="Arial" panose="020B0604020202020204" pitchFamily="34" charset="0"/>
                <a:ea typeface="Calibri" panose="020F0502020204030204" pitchFamily="34" charset="0"/>
              </a:rPr>
              <a:t>El objeto del requerimiento Especificaciones técnicas Coherencia con las políticas, planes, programas y proyectos institucionales, el valor de los bienes o servicios a contratar en condiciones normales de mercado, a través de criterios técnicos y objetivos, la verificación previa de la disponibilidad presupuestal con la que cuenta la Entidad Estatal,  y el adelantamiento previo de los trámites administrativos especiales que surjan para determinadas adquisiciones, tales como permisos, requerimientos, solicitudes, etcétera, a que haya lugar para contar de manera previa al inicio del proceso contractual en los términos previstos en el régimen presupuestal de la Entidad y en su Estatuto de Contratación.</a:t>
            </a:r>
          </a:p>
          <a:p>
            <a:pPr marL="0" indent="0">
              <a:buNone/>
            </a:pPr>
            <a:endParaRPr lang="es-CO" dirty="0"/>
          </a:p>
        </p:txBody>
      </p:sp>
    </p:spTree>
    <p:extLst>
      <p:ext uri="{BB962C8B-B14F-4D97-AF65-F5344CB8AC3E}">
        <p14:creationId xmlns:p14="http://schemas.microsoft.com/office/powerpoint/2010/main" val="3370212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301A111-6DE2-4609-ACB8-24A7CD05D24C}"/>
              </a:ext>
            </a:extLst>
          </p:cNvPr>
          <p:cNvSpPr>
            <a:spLocks noGrp="1"/>
          </p:cNvSpPr>
          <p:nvPr>
            <p:ph type="sldNum" sz="quarter" idx="12"/>
          </p:nvPr>
        </p:nvSpPr>
        <p:spPr/>
        <p:txBody>
          <a:bodyPr/>
          <a:lstStyle/>
          <a:p>
            <a:fld id="{90AD85FB-DBFA-4636-B455-F91114ABC2C6}" type="slidenum">
              <a:rPr lang="es-CO" smtClean="0"/>
              <a:t>15</a:t>
            </a:fld>
            <a:endParaRPr lang="es-CO"/>
          </a:p>
        </p:txBody>
      </p:sp>
      <p:sp>
        <p:nvSpPr>
          <p:cNvPr id="3" name="Título 2">
            <a:extLst>
              <a:ext uri="{FF2B5EF4-FFF2-40B4-BE49-F238E27FC236}">
                <a16:creationId xmlns:a16="http://schemas.microsoft.com/office/drawing/2014/main" id="{1E667FA6-4C4C-4426-A0B0-F3F2F59B91A2}"/>
              </a:ext>
            </a:extLst>
          </p:cNvPr>
          <p:cNvSpPr>
            <a:spLocks noGrp="1"/>
          </p:cNvSpPr>
          <p:nvPr>
            <p:ph type="title"/>
          </p:nvPr>
        </p:nvSpPr>
        <p:spPr>
          <a:xfrm>
            <a:off x="262864" y="136525"/>
            <a:ext cx="10515600" cy="1325563"/>
          </a:xfrm>
        </p:spPr>
        <p:txBody>
          <a:bodyPr/>
          <a:lstStyle/>
          <a:p>
            <a:r>
              <a:rPr lang="es-ES" dirty="0"/>
              <a:t>PREGUNTAS</a:t>
            </a:r>
            <a:endParaRPr lang="es-CO" dirty="0"/>
          </a:p>
        </p:txBody>
      </p:sp>
      <p:sp>
        <p:nvSpPr>
          <p:cNvPr id="4" name="Marcador de texto 3">
            <a:extLst>
              <a:ext uri="{FF2B5EF4-FFF2-40B4-BE49-F238E27FC236}">
                <a16:creationId xmlns:a16="http://schemas.microsoft.com/office/drawing/2014/main" id="{E09F5B97-B7C6-4927-8A0D-48B15E986853}"/>
              </a:ext>
            </a:extLst>
          </p:cNvPr>
          <p:cNvSpPr>
            <a:spLocks noGrp="1"/>
          </p:cNvSpPr>
          <p:nvPr>
            <p:ph type="body" sz="quarter" idx="13"/>
          </p:nvPr>
        </p:nvSpPr>
        <p:spPr>
          <a:xfrm>
            <a:off x="295275" y="1222375"/>
            <a:ext cx="5071855" cy="2206625"/>
          </a:xfrm>
        </p:spPr>
        <p:txBody>
          <a:bodyPr/>
          <a:lstStyle/>
          <a:p>
            <a:pPr marL="0" lvl="0" indent="0" algn="just">
              <a:buNone/>
            </a:pPr>
            <a:r>
              <a:rPr lang="es-CO" sz="1800" b="1" dirty="0">
                <a:solidFill>
                  <a:srgbClr val="000000"/>
                </a:solidFill>
                <a:latin typeface="Arial" panose="020B0604020202020204" pitchFamily="34" charset="0"/>
                <a:ea typeface="Calibri" panose="020F0502020204030204" pitchFamily="34" charset="0"/>
              </a:rPr>
              <a:t>21. </a:t>
            </a:r>
            <a:r>
              <a:rPr lang="es-CO" sz="1800" b="1" dirty="0">
                <a:solidFill>
                  <a:srgbClr val="000000"/>
                </a:solidFill>
                <a:effectLst/>
                <a:latin typeface="Arial" panose="020B0604020202020204" pitchFamily="34" charset="0"/>
                <a:ea typeface="Calibri" panose="020F0502020204030204" pitchFamily="34" charset="0"/>
              </a:rPr>
              <a:t>¿Qué tipo de seguimientos hace el supervisor para garantizar el cumplimiento del objeto contractual?</a:t>
            </a:r>
            <a:endParaRPr lang="es-CO" sz="1800" dirty="0">
              <a:solidFill>
                <a:srgbClr val="000000"/>
              </a:solidFill>
              <a:effectLst/>
              <a:latin typeface="Arial" panose="020B0604020202020204" pitchFamily="34" charset="0"/>
              <a:ea typeface="Calibri" panose="020F0502020204030204" pitchFamily="34" charset="0"/>
            </a:endParaRPr>
          </a:p>
          <a:p>
            <a:pPr marL="0" indent="0" algn="just">
              <a:buNone/>
            </a:pPr>
            <a:endParaRPr lang="es-CO" sz="1800" dirty="0">
              <a:solidFill>
                <a:srgbClr val="000000"/>
              </a:solidFill>
              <a:effectLst/>
              <a:latin typeface="Arial" panose="020B0604020202020204" pitchFamily="34" charset="0"/>
              <a:ea typeface="Calibri" panose="020F0502020204030204" pitchFamily="34" charset="0"/>
            </a:endParaRPr>
          </a:p>
          <a:p>
            <a:pPr marL="0" indent="0">
              <a:buNone/>
            </a:pPr>
            <a:r>
              <a:rPr lang="es-CO" sz="1800" dirty="0">
                <a:effectLst/>
                <a:latin typeface="Arial" panose="020B0604020202020204" pitchFamily="34" charset="0"/>
                <a:ea typeface="Calibri" panose="020F0502020204030204" pitchFamily="34" charset="0"/>
                <a:cs typeface="Arial" panose="020B0604020202020204" pitchFamily="34" charset="0"/>
              </a:rPr>
              <a:t>El supervisor debe adelantar el seguimiento técnico, administrativo, financiero- contable y jurídico del contrato.</a:t>
            </a:r>
            <a:endParaRPr lang="es-CO"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7F345190-A6B7-40D8-A5F0-01AACC5F5385}"/>
              </a:ext>
            </a:extLst>
          </p:cNvPr>
          <p:cNvSpPr txBox="1"/>
          <p:nvPr/>
        </p:nvSpPr>
        <p:spPr>
          <a:xfrm>
            <a:off x="5674197" y="1222375"/>
            <a:ext cx="6053977" cy="4524315"/>
          </a:xfrm>
          <a:prstGeom prst="rect">
            <a:avLst/>
          </a:prstGeom>
          <a:noFill/>
        </p:spPr>
        <p:txBody>
          <a:bodyPr wrap="square" rtlCol="0">
            <a:spAutoFit/>
          </a:bodyPr>
          <a:lstStyle/>
          <a:p>
            <a:pPr lvl="0" algn="just"/>
            <a:r>
              <a:rPr lang="es-ES" sz="1800" b="1" dirty="0">
                <a:effectLst/>
                <a:latin typeface="Arial" panose="020B0604020202020204" pitchFamily="34" charset="0"/>
                <a:ea typeface="Calibri" panose="020F0502020204030204" pitchFamily="34" charset="0"/>
              </a:rPr>
              <a:t>22. </a:t>
            </a:r>
            <a:r>
              <a:rPr lang="es-CO" sz="1800" b="1" dirty="0">
                <a:effectLst/>
                <a:latin typeface="Arial" panose="020B0604020202020204" pitchFamily="34" charset="0"/>
                <a:ea typeface="Calibri" panose="020F0502020204030204" pitchFamily="34" charset="0"/>
              </a:rPr>
              <a:t>¿Qué documentos debe revisar el supervisor antes de suscribir el Acta de Inicio?  </a:t>
            </a:r>
            <a:endParaRPr lang="es-CO" sz="1800" dirty="0">
              <a:effectLst/>
              <a:latin typeface="Calibri" panose="020F0502020204030204" pitchFamily="34" charset="0"/>
              <a:ea typeface="Calibri" panose="020F0502020204030204" pitchFamily="34" charset="0"/>
            </a:endParaRPr>
          </a:p>
          <a:p>
            <a:pPr marL="228600" algn="just"/>
            <a:r>
              <a:rPr lang="es-CO" sz="1800" b="1" dirty="0">
                <a:effectLst/>
                <a:latin typeface="Arial" panose="020B0604020202020204" pitchFamily="34" charset="0"/>
                <a:ea typeface="Calibri" panose="020F0502020204030204" pitchFamily="34" charset="0"/>
              </a:rPr>
              <a:t> </a:t>
            </a:r>
            <a:endParaRPr lang="es-CO" sz="1800" dirty="0">
              <a:effectLst/>
              <a:latin typeface="Calibri" panose="020F0502020204030204" pitchFamily="34" charset="0"/>
              <a:ea typeface="Calibri" panose="020F0502020204030204" pitchFamily="34" charset="0"/>
            </a:endParaRPr>
          </a:p>
          <a:p>
            <a:pPr marL="228600" algn="just"/>
            <a:r>
              <a:rPr lang="es-CO" sz="1800" dirty="0">
                <a:effectLst/>
                <a:latin typeface="Arial" panose="020B0604020202020204" pitchFamily="34" charset="0"/>
                <a:ea typeface="Calibri" panose="020F0502020204030204" pitchFamily="34" charset="0"/>
              </a:rPr>
              <a:t>El Supervisor debe verificar: </a:t>
            </a:r>
            <a:endParaRPr lang="es-CO" sz="1800" dirty="0">
              <a:effectLst/>
              <a:latin typeface="Calibri" panose="020F0502020204030204" pitchFamily="34" charset="0"/>
              <a:ea typeface="Calibri" panose="020F0502020204030204" pitchFamily="34" charset="0"/>
            </a:endParaRPr>
          </a:p>
          <a:p>
            <a:pPr marL="318770" algn="just"/>
            <a:r>
              <a:rPr lang="es-CO" sz="1800" dirty="0">
                <a:effectLst/>
                <a:latin typeface="Arial" panose="020B0604020202020204" pitchFamily="34" charset="0"/>
                <a:ea typeface="Calibri" panose="020F0502020204030204" pitchFamily="34" charset="0"/>
              </a:rPr>
              <a:t> </a:t>
            </a:r>
            <a:endParaRPr lang="es-CO" sz="1800" dirty="0">
              <a:effectLst/>
              <a:latin typeface="Calibri" panose="020F0502020204030204" pitchFamily="34" charset="0"/>
              <a:ea typeface="Calibri" panose="020F0502020204030204" pitchFamily="34" charset="0"/>
            </a:endParaRPr>
          </a:p>
          <a:p>
            <a:pPr marL="342900" lvl="0" indent="-342900" algn="just">
              <a:buFont typeface="+mj-lt"/>
              <a:buAutoNum type="alphaLcParenR"/>
            </a:pPr>
            <a:r>
              <a:rPr lang="es-CO" sz="1800" dirty="0">
                <a:effectLst/>
                <a:latin typeface="Arial" panose="020B0604020202020204" pitchFamily="34" charset="0"/>
                <a:ea typeface="Calibri" panose="020F0502020204030204" pitchFamily="34" charset="0"/>
              </a:rPr>
              <a:t>El  contenido del Contrato</a:t>
            </a:r>
            <a:endParaRPr lang="es-CO" sz="1800" dirty="0">
              <a:effectLst/>
              <a:latin typeface="Calibri" panose="020F0502020204030204" pitchFamily="34" charset="0"/>
              <a:ea typeface="Calibri" panose="020F0502020204030204" pitchFamily="34" charset="0"/>
            </a:endParaRPr>
          </a:p>
          <a:p>
            <a:pPr marL="342900" lvl="0" indent="-342900" algn="just">
              <a:buFont typeface="+mj-lt"/>
              <a:buAutoNum type="alphaLcParenR"/>
            </a:pPr>
            <a:r>
              <a:rPr lang="es-CO" sz="1800" dirty="0">
                <a:effectLst/>
                <a:latin typeface="Arial" panose="020B0604020202020204" pitchFamily="34" charset="0"/>
                <a:ea typeface="Calibri" panose="020F0502020204030204" pitchFamily="34" charset="0"/>
              </a:rPr>
              <a:t>La existencia del Registro Presupuestal</a:t>
            </a:r>
            <a:endParaRPr lang="es-CO" sz="1800" dirty="0">
              <a:effectLst/>
              <a:latin typeface="Calibri" panose="020F0502020204030204" pitchFamily="34" charset="0"/>
              <a:ea typeface="Calibri" panose="020F0502020204030204" pitchFamily="34" charset="0"/>
            </a:endParaRPr>
          </a:p>
          <a:p>
            <a:pPr marL="342900" lvl="0" indent="-342900" algn="just">
              <a:buFont typeface="+mj-lt"/>
              <a:buAutoNum type="alphaLcParenR"/>
            </a:pPr>
            <a:r>
              <a:rPr lang="es-CO" sz="1800" dirty="0">
                <a:effectLst/>
                <a:latin typeface="Arial" panose="020B0604020202020204" pitchFamily="34" charset="0"/>
                <a:ea typeface="Calibri" panose="020F0502020204030204" pitchFamily="34" charset="0"/>
              </a:rPr>
              <a:t>La constitución de pólizas si fueron pactadas dentro del Contrato. </a:t>
            </a:r>
            <a:endParaRPr lang="es-CO" sz="1800" dirty="0">
              <a:effectLst/>
              <a:latin typeface="Calibri" panose="020F0502020204030204" pitchFamily="34" charset="0"/>
              <a:ea typeface="Calibri" panose="020F0502020204030204" pitchFamily="34" charset="0"/>
            </a:endParaRPr>
          </a:p>
          <a:p>
            <a:pPr marL="342900" lvl="0" indent="-342900" algn="just">
              <a:buFont typeface="+mj-lt"/>
              <a:buAutoNum type="alphaLcParenR"/>
            </a:pPr>
            <a:r>
              <a:rPr lang="es-CO" sz="1800" dirty="0">
                <a:effectLst/>
                <a:latin typeface="Arial" panose="020B0604020202020204" pitchFamily="34" charset="0"/>
                <a:ea typeface="Calibri" panose="020F0502020204030204" pitchFamily="34" charset="0"/>
              </a:rPr>
              <a:t>En el caso de que el punto anterior sea afirmativo debe verificar </a:t>
            </a:r>
            <a:r>
              <a:rPr lang="es-CO" dirty="0">
                <a:latin typeface="Arial" panose="020B0604020202020204" pitchFamily="34" charset="0"/>
                <a:ea typeface="Calibri" panose="020F0502020204030204" pitchFamily="34" charset="0"/>
              </a:rPr>
              <a:t>que la garantía se encuentre aprobada en el SECOP II.</a:t>
            </a:r>
            <a:endParaRPr lang="es-CO" sz="1800" dirty="0">
              <a:solidFill>
                <a:srgbClr val="FF0000"/>
              </a:solidFill>
              <a:effectLst/>
              <a:latin typeface="Arial" panose="020B0604020202020204" pitchFamily="34" charset="0"/>
              <a:ea typeface="Calibri" panose="020F0502020204030204" pitchFamily="34" charset="0"/>
            </a:endParaRPr>
          </a:p>
          <a:p>
            <a:pPr marL="342900" lvl="0" indent="-342900" algn="just">
              <a:buFont typeface="+mj-lt"/>
              <a:buAutoNum type="alphaLcParenR"/>
            </a:pPr>
            <a:r>
              <a:rPr lang="es-CO" dirty="0">
                <a:latin typeface="Arial" panose="020B0604020202020204" pitchFamily="34" charset="0"/>
                <a:ea typeface="Calibri" panose="020F0502020204030204" pitchFamily="34" charset="0"/>
              </a:rPr>
              <a:t>Afiliación a la ARL en el caso de los contratos de prestación de servicios profesionales y/o apoyo a la gestión.</a:t>
            </a:r>
            <a:endParaRPr lang="es-CO" sz="1800" dirty="0">
              <a:effectLst/>
              <a:latin typeface="Calibri" panose="020F0502020204030204" pitchFamily="34" charset="0"/>
              <a:ea typeface="Calibri" panose="020F0502020204030204" pitchFamily="34" charset="0"/>
            </a:endParaRPr>
          </a:p>
          <a:p>
            <a:endParaRPr lang="es-CO" dirty="0"/>
          </a:p>
        </p:txBody>
      </p:sp>
      <p:pic>
        <p:nvPicPr>
          <p:cNvPr id="6" name="Imagen 5">
            <a:extLst>
              <a:ext uri="{FF2B5EF4-FFF2-40B4-BE49-F238E27FC236}">
                <a16:creationId xmlns:a16="http://schemas.microsoft.com/office/drawing/2014/main" id="{48E8053A-DF64-4443-AF49-063F0F61AA90}"/>
              </a:ext>
            </a:extLst>
          </p:cNvPr>
          <p:cNvPicPr>
            <a:picLocks noChangeAspect="1"/>
          </p:cNvPicPr>
          <p:nvPr/>
        </p:nvPicPr>
        <p:blipFill>
          <a:blip r:embed="rId2"/>
          <a:stretch>
            <a:fillRect/>
          </a:stretch>
        </p:blipFill>
        <p:spPr>
          <a:xfrm>
            <a:off x="604630" y="3778250"/>
            <a:ext cx="4762500" cy="1857375"/>
          </a:xfrm>
          <a:prstGeom prst="rect">
            <a:avLst/>
          </a:prstGeom>
        </p:spPr>
      </p:pic>
    </p:spTree>
    <p:extLst>
      <p:ext uri="{BB962C8B-B14F-4D97-AF65-F5344CB8AC3E}">
        <p14:creationId xmlns:p14="http://schemas.microsoft.com/office/powerpoint/2010/main" val="3666573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301A111-6DE2-4609-ACB8-24A7CD05D24C}"/>
              </a:ext>
            </a:extLst>
          </p:cNvPr>
          <p:cNvSpPr>
            <a:spLocks noGrp="1"/>
          </p:cNvSpPr>
          <p:nvPr>
            <p:ph type="sldNum" sz="quarter" idx="12"/>
          </p:nvPr>
        </p:nvSpPr>
        <p:spPr/>
        <p:txBody>
          <a:bodyPr/>
          <a:lstStyle/>
          <a:p>
            <a:fld id="{90AD85FB-DBFA-4636-B455-F91114ABC2C6}" type="slidenum">
              <a:rPr lang="es-CO" smtClean="0"/>
              <a:t>16</a:t>
            </a:fld>
            <a:endParaRPr lang="es-CO"/>
          </a:p>
        </p:txBody>
      </p:sp>
      <p:sp>
        <p:nvSpPr>
          <p:cNvPr id="3" name="Título 2">
            <a:extLst>
              <a:ext uri="{FF2B5EF4-FFF2-40B4-BE49-F238E27FC236}">
                <a16:creationId xmlns:a16="http://schemas.microsoft.com/office/drawing/2014/main" id="{1E667FA6-4C4C-4426-A0B0-F3F2F59B91A2}"/>
              </a:ext>
            </a:extLst>
          </p:cNvPr>
          <p:cNvSpPr>
            <a:spLocks noGrp="1"/>
          </p:cNvSpPr>
          <p:nvPr>
            <p:ph type="title"/>
          </p:nvPr>
        </p:nvSpPr>
        <p:spPr/>
        <p:txBody>
          <a:bodyPr/>
          <a:lstStyle/>
          <a:p>
            <a:r>
              <a:rPr lang="es-ES" dirty="0"/>
              <a:t>PREGUNTAS</a:t>
            </a:r>
            <a:endParaRPr lang="es-CO" dirty="0"/>
          </a:p>
        </p:txBody>
      </p:sp>
      <p:sp>
        <p:nvSpPr>
          <p:cNvPr id="4" name="Marcador de texto 3">
            <a:extLst>
              <a:ext uri="{FF2B5EF4-FFF2-40B4-BE49-F238E27FC236}">
                <a16:creationId xmlns:a16="http://schemas.microsoft.com/office/drawing/2014/main" id="{E09F5B97-B7C6-4927-8A0D-48B15E986853}"/>
              </a:ext>
            </a:extLst>
          </p:cNvPr>
          <p:cNvSpPr>
            <a:spLocks noGrp="1"/>
          </p:cNvSpPr>
          <p:nvPr>
            <p:ph type="body" sz="quarter" idx="13"/>
          </p:nvPr>
        </p:nvSpPr>
        <p:spPr>
          <a:xfrm>
            <a:off x="295275" y="1222375"/>
            <a:ext cx="6383821" cy="4929188"/>
          </a:xfrm>
        </p:spPr>
        <p:txBody>
          <a:bodyPr/>
          <a:lstStyle/>
          <a:p>
            <a:pPr marL="0" indent="0">
              <a:buNone/>
            </a:pPr>
            <a:r>
              <a:rPr lang="es-CO" sz="1800" b="1" dirty="0">
                <a:effectLst/>
                <a:latin typeface="Arial" panose="020B0604020202020204" pitchFamily="34" charset="0"/>
                <a:ea typeface="Calibri" panose="020F0502020204030204" pitchFamily="34" charset="0"/>
              </a:rPr>
              <a:t>23. ¿Cuáles son las actividades que se deben realizar para adicionar y/o prorrogar un contrato?</a:t>
            </a:r>
            <a:endParaRPr lang="es-CO" sz="1800" dirty="0">
              <a:effectLst/>
              <a:latin typeface="Calibri" panose="020F0502020204030204" pitchFamily="34" charset="0"/>
              <a:ea typeface="Calibri" panose="020F0502020204030204" pitchFamily="34" charset="0"/>
            </a:endParaRPr>
          </a:p>
          <a:p>
            <a:pPr marL="0" indent="0">
              <a:buNone/>
            </a:pPr>
            <a:endParaRPr lang="es-CO" dirty="0"/>
          </a:p>
        </p:txBody>
      </p:sp>
      <p:graphicFrame>
        <p:nvGraphicFramePr>
          <p:cNvPr id="8" name="Tabla 7">
            <a:extLst>
              <a:ext uri="{FF2B5EF4-FFF2-40B4-BE49-F238E27FC236}">
                <a16:creationId xmlns:a16="http://schemas.microsoft.com/office/drawing/2014/main" id="{C454E98E-CFA6-4AA4-BF33-A0152218D0BA}"/>
              </a:ext>
            </a:extLst>
          </p:cNvPr>
          <p:cNvGraphicFramePr>
            <a:graphicFrameLocks noGrp="1"/>
          </p:cNvGraphicFramePr>
          <p:nvPr/>
        </p:nvGraphicFramePr>
        <p:xfrm>
          <a:off x="295189" y="2055363"/>
          <a:ext cx="6089692" cy="2119071"/>
        </p:xfrm>
        <a:graphic>
          <a:graphicData uri="http://schemas.openxmlformats.org/drawingml/2006/table">
            <a:tbl>
              <a:tblPr firstRow="1" firstCol="1" bandRow="1">
                <a:tableStyleId>{5C22544A-7EE6-4342-B048-85BDC9FD1C3A}</a:tableStyleId>
              </a:tblPr>
              <a:tblGrid>
                <a:gridCol w="2667954">
                  <a:extLst>
                    <a:ext uri="{9D8B030D-6E8A-4147-A177-3AD203B41FA5}">
                      <a16:colId xmlns:a16="http://schemas.microsoft.com/office/drawing/2014/main" val="1115971783"/>
                    </a:ext>
                  </a:extLst>
                </a:gridCol>
                <a:gridCol w="3421738">
                  <a:extLst>
                    <a:ext uri="{9D8B030D-6E8A-4147-A177-3AD203B41FA5}">
                      <a16:colId xmlns:a16="http://schemas.microsoft.com/office/drawing/2014/main" val="2462462848"/>
                    </a:ext>
                  </a:extLst>
                </a:gridCol>
              </a:tblGrid>
              <a:tr h="141271">
                <a:tc>
                  <a:txBody>
                    <a:bodyPr/>
                    <a:lstStyle/>
                    <a:p>
                      <a:pPr marL="457200" algn="ctr"/>
                      <a:r>
                        <a:rPr lang="es-CO" sz="800">
                          <a:effectLst/>
                        </a:rPr>
                        <a:t>PRORROGA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r>
                        <a:rPr lang="es-CO" sz="800">
                          <a:effectLst/>
                        </a:rPr>
                        <a:t>ADICION</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2562390"/>
                  </a:ext>
                </a:extLst>
              </a:tr>
              <a:tr h="1977800">
                <a:tc>
                  <a:txBody>
                    <a:bodyPr/>
                    <a:lstStyle/>
                    <a:p>
                      <a:pPr marL="342900" lvl="0" indent="-342900" algn="just">
                        <a:buFont typeface="+mj-lt"/>
                        <a:buAutoNum type="arabicPeriod"/>
                      </a:pPr>
                      <a:r>
                        <a:rPr lang="es-CO" sz="800" dirty="0">
                          <a:effectLst/>
                        </a:rPr>
                        <a:t>Realizar por parte del Supervisor solicitud de la Prórroga del Contrato dirigida al ordenador del Gasto.</a:t>
                      </a:r>
                      <a:endParaRPr lang="es-CO" sz="1100" dirty="0">
                        <a:effectLst/>
                      </a:endParaRPr>
                    </a:p>
                    <a:p>
                      <a:pPr marL="342900" lvl="0" indent="-342900" algn="just">
                        <a:buFont typeface="+mj-lt"/>
                        <a:buAutoNum type="arabicPeriod"/>
                      </a:pPr>
                      <a:r>
                        <a:rPr lang="es-CO" sz="800" dirty="0">
                          <a:effectLst/>
                        </a:rPr>
                        <a:t>La solicitud debe ser enviada a la gerencia de Contratación por lo menos 8 días hábiles anteriores del vencimiento del plazo de ejecución del contrato. (Manual de Supervisión e Interventoría, Código A-GCO-MA-001 del IDIPRON)</a:t>
                      </a:r>
                      <a:endParaRPr lang="es-CO" sz="1100" dirty="0">
                        <a:effectLst/>
                      </a:endParaRPr>
                    </a:p>
                    <a:p>
                      <a:pPr marL="342900" lvl="0" indent="-342900" algn="just">
                        <a:buFont typeface="+mj-lt"/>
                        <a:buAutoNum type="arabicPeriod"/>
                      </a:pPr>
                      <a:r>
                        <a:rPr lang="es-CO" sz="800" dirty="0">
                          <a:effectLst/>
                        </a:rPr>
                        <a:t>Solicitar al contratista la ampliación de las garantías inicialmente pactadas en el contrato.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buFont typeface="+mj-lt"/>
                        <a:buAutoNum type="arabicPeriod"/>
                      </a:pPr>
                      <a:endParaRPr lang="es-CO" sz="800" dirty="0">
                        <a:effectLst/>
                      </a:endParaRPr>
                    </a:p>
                    <a:p>
                      <a:pPr marL="342900" lvl="0" indent="-342900" algn="just">
                        <a:buFont typeface="+mj-lt"/>
                        <a:buAutoNum type="arabicPeriod"/>
                      </a:pPr>
                      <a:r>
                        <a:rPr lang="es-CO" sz="800" dirty="0">
                          <a:effectLst/>
                        </a:rPr>
                        <a:t>Realizar por parte del Supervisor solicitud de la Adición del Contrato dirigida al ordenador del Gasto, la cual debe ser sometida al Comité de Contratación para su Aprobación, con excepción Mínima Cuantía.</a:t>
                      </a:r>
                      <a:endParaRPr lang="es-CO" sz="1100" dirty="0">
                        <a:effectLst/>
                      </a:endParaRPr>
                    </a:p>
                    <a:p>
                      <a:pPr marL="342900" lvl="0" indent="-342900" algn="just">
                        <a:buFont typeface="+mj-lt"/>
                        <a:buAutoNum type="arabicPeriod"/>
                      </a:pPr>
                      <a:r>
                        <a:rPr lang="es-CO" sz="800" dirty="0">
                          <a:effectLst/>
                        </a:rPr>
                        <a:t>La solicitud debe ser enviada a la Gerencia de Contratación por lo menos 8 días hábiles anteriores del vencimiento del plazo de ejecución del contrato. Solicitar la Adición del CDP en los casos a que haya lugar.</a:t>
                      </a:r>
                      <a:endParaRPr lang="es-CO" sz="1100" dirty="0">
                        <a:effectLst/>
                      </a:endParaRPr>
                    </a:p>
                    <a:p>
                      <a:pPr marL="342900" lvl="0" indent="-342900" algn="just">
                        <a:buFont typeface="+mj-lt"/>
                        <a:buAutoNum type="arabicPeriod"/>
                      </a:pPr>
                      <a:r>
                        <a:rPr lang="es-CO" sz="800" dirty="0">
                          <a:effectLst/>
                        </a:rPr>
                        <a:t>Solicitar al contratista la ampliación de la vigencia y del valor asegurado  de las garantías inicialmente pactadas en el contrato.</a:t>
                      </a:r>
                      <a:endParaRPr lang="es-CO" sz="1100" dirty="0">
                        <a:effectLst/>
                      </a:endParaRPr>
                    </a:p>
                    <a:p>
                      <a:pPr marL="457200" algn="just"/>
                      <a:r>
                        <a:rPr lang="es-CO" sz="800" dirty="0">
                          <a:effectLst/>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9297529"/>
                  </a:ext>
                </a:extLst>
              </a:tr>
            </a:tbl>
          </a:graphicData>
        </a:graphic>
      </p:graphicFrame>
      <p:sp>
        <p:nvSpPr>
          <p:cNvPr id="9" name="CuadroTexto 8">
            <a:extLst>
              <a:ext uri="{FF2B5EF4-FFF2-40B4-BE49-F238E27FC236}">
                <a16:creationId xmlns:a16="http://schemas.microsoft.com/office/drawing/2014/main" id="{694C07B5-7A98-4BE8-A148-B0E7110DE11C}"/>
              </a:ext>
            </a:extLst>
          </p:cNvPr>
          <p:cNvSpPr txBox="1"/>
          <p:nvPr/>
        </p:nvSpPr>
        <p:spPr>
          <a:xfrm>
            <a:off x="6679096" y="1364974"/>
            <a:ext cx="5217629" cy="5355312"/>
          </a:xfrm>
          <a:prstGeom prst="rect">
            <a:avLst/>
          </a:prstGeom>
          <a:noFill/>
        </p:spPr>
        <p:txBody>
          <a:bodyPr wrap="square" rtlCol="0">
            <a:spAutoFit/>
          </a:bodyPr>
          <a:lstStyle/>
          <a:p>
            <a:pPr lvl="0" algn="just"/>
            <a:r>
              <a:rPr lang="es-CO" sz="1800" b="1" dirty="0">
                <a:effectLst/>
                <a:latin typeface="Arial" panose="020B0604020202020204" pitchFamily="34" charset="0"/>
                <a:ea typeface="Calibri" panose="020F0502020204030204" pitchFamily="34" charset="0"/>
              </a:rPr>
              <a:t>24. ¿Cuáles son los requisitos para autorizar el pago al Contratista? </a:t>
            </a:r>
            <a:endParaRPr lang="es-CO" sz="1800" dirty="0">
              <a:effectLst/>
              <a:latin typeface="Calibri" panose="020F0502020204030204" pitchFamily="34" charset="0"/>
              <a:ea typeface="Calibri" panose="020F0502020204030204" pitchFamily="34" charset="0"/>
            </a:endParaRPr>
          </a:p>
          <a:p>
            <a:pPr marL="318770" algn="just"/>
            <a:r>
              <a:rPr lang="es-CO" sz="1800" dirty="0">
                <a:effectLst/>
                <a:latin typeface="Arial" panose="020B0604020202020204" pitchFamily="34" charset="0"/>
                <a:ea typeface="Calibri" panose="020F0502020204030204" pitchFamily="34" charset="0"/>
              </a:rPr>
              <a:t>  </a:t>
            </a:r>
            <a:endParaRPr lang="es-CO" sz="1800" dirty="0">
              <a:effectLst/>
              <a:latin typeface="Calibri" panose="020F0502020204030204" pitchFamily="34" charset="0"/>
              <a:ea typeface="Calibri" panose="020F0502020204030204" pitchFamily="34" charset="0"/>
            </a:endParaRPr>
          </a:p>
          <a:p>
            <a:pPr marL="342900" lvl="0" indent="-342900" algn="just">
              <a:buFont typeface="+mj-lt"/>
              <a:buAutoNum type="alphaLcPeriod"/>
            </a:pPr>
            <a:r>
              <a:rPr lang="es-CO" sz="1800" dirty="0">
                <a:effectLst/>
                <a:latin typeface="Arial" panose="020B0604020202020204" pitchFamily="34" charset="0"/>
                <a:ea typeface="Calibri" panose="020F0502020204030204" pitchFamily="34" charset="0"/>
              </a:rPr>
              <a:t>En caso de persona natural el cumplimiento del objeto contractual y las obligaciones derivadas del contrato debidamente documentadas, además acreditar el pago de aportes de salud, pensión y Riesgos laborales.</a:t>
            </a:r>
            <a:endParaRPr lang="es-CO" sz="1800" dirty="0">
              <a:effectLst/>
              <a:latin typeface="Calibri" panose="020F0502020204030204" pitchFamily="34" charset="0"/>
              <a:ea typeface="Calibri" panose="020F0502020204030204" pitchFamily="34" charset="0"/>
            </a:endParaRPr>
          </a:p>
          <a:p>
            <a:pPr marL="342900" lvl="0" indent="-342900" algn="just">
              <a:buFont typeface="+mj-lt"/>
              <a:buAutoNum type="alphaLcPeriod"/>
            </a:pPr>
            <a:r>
              <a:rPr lang="es-CO" sz="1800" dirty="0">
                <a:effectLst/>
                <a:latin typeface="Arial" panose="020B0604020202020204" pitchFamily="34" charset="0"/>
                <a:ea typeface="Calibri" panose="020F0502020204030204" pitchFamily="34" charset="0"/>
              </a:rPr>
              <a:t>En caso de la persona jurídica el cumplimiento del objeto contractual y las obligaciones derivadas del contrato, (INFORME DE SUPERVISIÓN) además acreditar el pago de Parafiscales mediante certificación firmada por el Representante Legal o Revisor Fiscal.</a:t>
            </a:r>
            <a:endParaRPr lang="es-CO" sz="1800" dirty="0">
              <a:effectLst/>
              <a:latin typeface="Calibri" panose="020F0502020204030204" pitchFamily="34" charset="0"/>
              <a:ea typeface="Calibri" panose="020F0502020204030204" pitchFamily="34" charset="0"/>
            </a:endParaRPr>
          </a:p>
          <a:p>
            <a:pPr marL="342900" lvl="0" indent="-342900" algn="just">
              <a:buFont typeface="+mj-lt"/>
              <a:buAutoNum type="alphaLcPeriod"/>
            </a:pPr>
            <a:r>
              <a:rPr lang="es-CO" sz="1800" dirty="0">
                <a:effectLst/>
                <a:latin typeface="Arial" panose="020B0604020202020204" pitchFamily="34" charset="0"/>
                <a:ea typeface="Calibri" panose="020F0502020204030204" pitchFamily="34" charset="0"/>
              </a:rPr>
              <a:t>Certificación de supervisión e interventoría firmada por el supervisor.</a:t>
            </a:r>
            <a:endParaRPr lang="es-CO" sz="1800" dirty="0">
              <a:effectLst/>
              <a:latin typeface="Calibri" panose="020F0502020204030204" pitchFamily="34" charset="0"/>
              <a:ea typeface="Calibri" panose="020F0502020204030204" pitchFamily="34" charset="0"/>
            </a:endParaRPr>
          </a:p>
          <a:p>
            <a:endParaRPr lang="es-CO" dirty="0"/>
          </a:p>
        </p:txBody>
      </p:sp>
    </p:spTree>
    <p:extLst>
      <p:ext uri="{BB962C8B-B14F-4D97-AF65-F5344CB8AC3E}">
        <p14:creationId xmlns:p14="http://schemas.microsoft.com/office/powerpoint/2010/main" val="1104334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301A111-6DE2-4609-ACB8-24A7CD05D24C}"/>
              </a:ext>
            </a:extLst>
          </p:cNvPr>
          <p:cNvSpPr>
            <a:spLocks noGrp="1"/>
          </p:cNvSpPr>
          <p:nvPr>
            <p:ph type="sldNum" sz="quarter" idx="12"/>
          </p:nvPr>
        </p:nvSpPr>
        <p:spPr/>
        <p:txBody>
          <a:bodyPr/>
          <a:lstStyle/>
          <a:p>
            <a:fld id="{90AD85FB-DBFA-4636-B455-F91114ABC2C6}" type="slidenum">
              <a:rPr lang="es-CO" smtClean="0"/>
              <a:t>17</a:t>
            </a:fld>
            <a:endParaRPr lang="es-CO"/>
          </a:p>
        </p:txBody>
      </p:sp>
      <p:sp>
        <p:nvSpPr>
          <p:cNvPr id="3" name="Título 2">
            <a:extLst>
              <a:ext uri="{FF2B5EF4-FFF2-40B4-BE49-F238E27FC236}">
                <a16:creationId xmlns:a16="http://schemas.microsoft.com/office/drawing/2014/main" id="{1E667FA6-4C4C-4426-A0B0-F3F2F59B91A2}"/>
              </a:ext>
            </a:extLst>
          </p:cNvPr>
          <p:cNvSpPr>
            <a:spLocks noGrp="1"/>
          </p:cNvSpPr>
          <p:nvPr>
            <p:ph type="title"/>
          </p:nvPr>
        </p:nvSpPr>
        <p:spPr>
          <a:xfrm>
            <a:off x="295275" y="136525"/>
            <a:ext cx="10515600" cy="1325563"/>
          </a:xfrm>
        </p:spPr>
        <p:txBody>
          <a:bodyPr/>
          <a:lstStyle/>
          <a:p>
            <a:r>
              <a:rPr lang="es-ES" dirty="0"/>
              <a:t>PREGUNTAS</a:t>
            </a:r>
            <a:endParaRPr lang="es-CO" dirty="0"/>
          </a:p>
        </p:txBody>
      </p:sp>
      <p:sp>
        <p:nvSpPr>
          <p:cNvPr id="4" name="Marcador de texto 3">
            <a:extLst>
              <a:ext uri="{FF2B5EF4-FFF2-40B4-BE49-F238E27FC236}">
                <a16:creationId xmlns:a16="http://schemas.microsoft.com/office/drawing/2014/main" id="{E09F5B97-B7C6-4927-8A0D-48B15E986853}"/>
              </a:ext>
            </a:extLst>
          </p:cNvPr>
          <p:cNvSpPr>
            <a:spLocks noGrp="1"/>
          </p:cNvSpPr>
          <p:nvPr>
            <p:ph type="body" sz="quarter" idx="13"/>
          </p:nvPr>
        </p:nvSpPr>
        <p:spPr>
          <a:xfrm>
            <a:off x="295275" y="1222375"/>
            <a:ext cx="4714047" cy="3654425"/>
          </a:xfrm>
        </p:spPr>
        <p:txBody>
          <a:bodyPr>
            <a:normAutofit/>
          </a:bodyPr>
          <a:lstStyle/>
          <a:p>
            <a:pPr marL="0" lvl="0" indent="0" algn="just">
              <a:buNone/>
            </a:pPr>
            <a:r>
              <a:rPr lang="es-CO" sz="1800" b="1" dirty="0">
                <a:effectLst/>
                <a:latin typeface="Arial" panose="020B0604020202020204" pitchFamily="34" charset="0"/>
                <a:ea typeface="Calibri" panose="020F0502020204030204" pitchFamily="34" charset="0"/>
                <a:cs typeface="Times New Roman" panose="02020603050405020304" pitchFamily="18" charset="0"/>
              </a:rPr>
              <a:t>25. ¿El supervisor y/o interventor de un contrato puede aprobar la adición, modificación, prórroga o suspensión de un contrato?</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s-CO" sz="1800" dirty="0">
                <a:effectLst/>
                <a:latin typeface="Arial" panose="020B0604020202020204" pitchFamily="34" charset="0"/>
                <a:ea typeface="Calibri" panose="020F0502020204030204" pitchFamily="34" charset="0"/>
                <a:cs typeface="Times New Roman" panose="02020603050405020304" pitchFamily="18" charset="0"/>
              </a:rPr>
              <a:t>El supervisor y/o interventor NO pueden aprobar o comprometer a la Entidad para adicionar, modificar, prorrogar o suspender un contrato, teniendo en cuenta que la competencia contractual de la Entidad recae sobre el Ordenador del Gasto o Representante Legal, de conformidad con lo establecido en el literal a) numeral 3 Artículo 11 y Artículo 12 de la Ley 80 de 1993.</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CO" dirty="0"/>
          </a:p>
        </p:txBody>
      </p:sp>
      <p:sp>
        <p:nvSpPr>
          <p:cNvPr id="5" name="CuadroTexto 4">
            <a:extLst>
              <a:ext uri="{FF2B5EF4-FFF2-40B4-BE49-F238E27FC236}">
                <a16:creationId xmlns:a16="http://schemas.microsoft.com/office/drawing/2014/main" id="{B27DCA12-B922-47BE-BDAB-9921805654AF}"/>
              </a:ext>
            </a:extLst>
          </p:cNvPr>
          <p:cNvSpPr txBox="1"/>
          <p:nvPr/>
        </p:nvSpPr>
        <p:spPr>
          <a:xfrm>
            <a:off x="5844209" y="1222375"/>
            <a:ext cx="5446643" cy="2862322"/>
          </a:xfrm>
          <a:prstGeom prst="rect">
            <a:avLst/>
          </a:prstGeom>
          <a:noFill/>
        </p:spPr>
        <p:txBody>
          <a:bodyPr wrap="square" rtlCol="0">
            <a:spAutoFit/>
          </a:bodyPr>
          <a:lstStyle/>
          <a:p>
            <a:pPr lvl="0" algn="just"/>
            <a:r>
              <a:rPr lang="es-CO" sz="1800" b="1" dirty="0">
                <a:effectLst/>
                <a:latin typeface="Arial" panose="020B0604020202020204" pitchFamily="34" charset="0"/>
                <a:ea typeface="Calibri" panose="020F0502020204030204" pitchFamily="34" charset="0"/>
                <a:cs typeface="Times New Roman" panose="02020603050405020304" pitchFamily="18" charset="0"/>
              </a:rPr>
              <a:t>26. ¿Cuál es el Órgano de la Entidad que tiene la facultad para aprobar las Adiciones</a:t>
            </a:r>
            <a:r>
              <a:rPr lang="es-CO" b="1" dirty="0">
                <a:latin typeface="Arial" panose="020B0604020202020204" pitchFamily="34" charset="0"/>
                <a:ea typeface="Calibri" panose="020F0502020204030204" pitchFamily="34" charset="0"/>
                <a:cs typeface="Times New Roman" panose="02020603050405020304" pitchFamily="18" charset="0"/>
              </a:rPr>
              <a:t> </a:t>
            </a:r>
            <a:r>
              <a:rPr lang="es-CO" sz="1800" b="1" dirty="0">
                <a:effectLst/>
                <a:latin typeface="Arial" panose="020B0604020202020204" pitchFamily="34" charset="0"/>
                <a:ea typeface="Calibri" panose="020F0502020204030204" pitchFamily="34" charset="0"/>
                <a:cs typeface="Times New Roman" panose="02020603050405020304" pitchFamily="18" charset="0"/>
              </a:rPr>
              <a:t>de los Contratos?</a:t>
            </a:r>
            <a:endParaRPr lang="es-CO" b="1" dirty="0">
              <a:latin typeface="Calibri" panose="020F0502020204030204" pitchFamily="34" charset="0"/>
              <a:ea typeface="Calibri" panose="020F0502020204030204" pitchFamily="34" charset="0"/>
              <a:cs typeface="Times New Roman" panose="02020603050405020304" pitchFamily="18" charset="0"/>
            </a:endParaRPr>
          </a:p>
          <a:p>
            <a:pPr lvl="0" algn="just"/>
            <a:r>
              <a:rPr lang="es-CO" sz="1800" dirty="0">
                <a:effectLst/>
                <a:latin typeface="Arial" panose="020B0604020202020204" pitchFamily="34" charset="0"/>
                <a:ea typeface="Calibri" panose="020F0502020204030204" pitchFamily="34" charset="0"/>
                <a:cs typeface="Times New Roman" panose="02020603050405020304" pitchFamily="18" charset="0"/>
              </a:rPr>
              <a:t>Corresponde al Comité Asesor de Contratación es quien revisa la conveniencia de la aprobación de las </a:t>
            </a:r>
            <a:r>
              <a:rPr lang="es-CO" dirty="0">
                <a:latin typeface="Arial" panose="020B0604020202020204" pitchFamily="34" charset="0"/>
                <a:ea typeface="Calibri" panose="020F0502020204030204" pitchFamily="34" charset="0"/>
                <a:cs typeface="Times New Roman" panose="02020603050405020304" pitchFamily="18" charset="0"/>
              </a:rPr>
              <a:t>a</a:t>
            </a:r>
            <a:r>
              <a:rPr lang="es-CO" sz="1800" dirty="0">
                <a:effectLst/>
                <a:latin typeface="Arial" panose="020B0604020202020204" pitchFamily="34" charset="0"/>
                <a:ea typeface="Calibri" panose="020F0502020204030204" pitchFamily="34" charset="0"/>
                <a:cs typeface="Times New Roman" panose="02020603050405020304" pitchFamily="18" charset="0"/>
              </a:rPr>
              <a:t>diciones de los contratos de Bienes y Servicios cuyo valor supere la mínima cuantía, de esta manera </a:t>
            </a:r>
            <a:r>
              <a:rPr lang="es-CO" sz="1800" dirty="0">
                <a:effectLst/>
                <a:latin typeface="Arial" panose="020B0604020202020204" pitchFamily="34" charset="0"/>
                <a:ea typeface="Times New Roman" panose="02020603050405020304" pitchFamily="18" charset="0"/>
                <a:cs typeface="Times New Roman" panose="02020603050405020304" pitchFamily="18" charset="0"/>
              </a:rPr>
              <a:t>recomienda al Ordenador del Gasto la elaboración del documento pertinente.</a:t>
            </a:r>
            <a:r>
              <a:rPr lang="es-CO" sz="1800" dirty="0">
                <a:effectLst/>
                <a:latin typeface="Arial" panose="020B0604020202020204" pitchFamily="34" charset="0"/>
                <a:ea typeface="Calibri" panose="020F0502020204030204" pitchFamily="34" charset="0"/>
                <a:cs typeface="Times New Roman" panose="02020603050405020304" pitchFamily="18" charset="0"/>
              </a:rPr>
              <a:t>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pic>
        <p:nvPicPr>
          <p:cNvPr id="6" name="Imagen 5">
            <a:extLst>
              <a:ext uri="{FF2B5EF4-FFF2-40B4-BE49-F238E27FC236}">
                <a16:creationId xmlns:a16="http://schemas.microsoft.com/office/drawing/2014/main" id="{CF7C1981-DD1B-4217-846C-4945BFE22ED9}"/>
              </a:ext>
            </a:extLst>
          </p:cNvPr>
          <p:cNvPicPr>
            <a:picLocks noChangeAspect="1"/>
          </p:cNvPicPr>
          <p:nvPr/>
        </p:nvPicPr>
        <p:blipFill>
          <a:blip r:embed="rId2"/>
          <a:stretch>
            <a:fillRect/>
          </a:stretch>
        </p:blipFill>
        <p:spPr>
          <a:xfrm>
            <a:off x="7695445" y="4000833"/>
            <a:ext cx="2898290" cy="2339427"/>
          </a:xfrm>
          <a:prstGeom prst="rect">
            <a:avLst/>
          </a:prstGeom>
        </p:spPr>
      </p:pic>
    </p:spTree>
    <p:extLst>
      <p:ext uri="{BB962C8B-B14F-4D97-AF65-F5344CB8AC3E}">
        <p14:creationId xmlns:p14="http://schemas.microsoft.com/office/powerpoint/2010/main" val="1338796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301A111-6DE2-4609-ACB8-24A7CD05D24C}"/>
              </a:ext>
            </a:extLst>
          </p:cNvPr>
          <p:cNvSpPr>
            <a:spLocks noGrp="1"/>
          </p:cNvSpPr>
          <p:nvPr>
            <p:ph type="sldNum" sz="quarter" idx="12"/>
          </p:nvPr>
        </p:nvSpPr>
        <p:spPr/>
        <p:txBody>
          <a:bodyPr/>
          <a:lstStyle/>
          <a:p>
            <a:fld id="{90AD85FB-DBFA-4636-B455-F91114ABC2C6}" type="slidenum">
              <a:rPr lang="es-CO" smtClean="0"/>
              <a:t>18</a:t>
            </a:fld>
            <a:endParaRPr lang="es-CO"/>
          </a:p>
        </p:txBody>
      </p:sp>
      <p:sp>
        <p:nvSpPr>
          <p:cNvPr id="3" name="Título 2">
            <a:extLst>
              <a:ext uri="{FF2B5EF4-FFF2-40B4-BE49-F238E27FC236}">
                <a16:creationId xmlns:a16="http://schemas.microsoft.com/office/drawing/2014/main" id="{1E667FA6-4C4C-4426-A0B0-F3F2F59B91A2}"/>
              </a:ext>
            </a:extLst>
          </p:cNvPr>
          <p:cNvSpPr>
            <a:spLocks noGrp="1"/>
          </p:cNvSpPr>
          <p:nvPr>
            <p:ph type="title"/>
          </p:nvPr>
        </p:nvSpPr>
        <p:spPr>
          <a:xfrm>
            <a:off x="740491" y="136525"/>
            <a:ext cx="10515600" cy="1325563"/>
          </a:xfrm>
        </p:spPr>
        <p:txBody>
          <a:bodyPr/>
          <a:lstStyle/>
          <a:p>
            <a:r>
              <a:rPr lang="es-ES" dirty="0"/>
              <a:t>PREGUNTAS</a:t>
            </a:r>
            <a:endParaRPr lang="es-CO" dirty="0"/>
          </a:p>
        </p:txBody>
      </p:sp>
      <p:sp>
        <p:nvSpPr>
          <p:cNvPr id="4" name="Marcador de texto 3">
            <a:extLst>
              <a:ext uri="{FF2B5EF4-FFF2-40B4-BE49-F238E27FC236}">
                <a16:creationId xmlns:a16="http://schemas.microsoft.com/office/drawing/2014/main" id="{E09F5B97-B7C6-4927-8A0D-48B15E986853}"/>
              </a:ext>
            </a:extLst>
          </p:cNvPr>
          <p:cNvSpPr>
            <a:spLocks noGrp="1"/>
          </p:cNvSpPr>
          <p:nvPr>
            <p:ph type="body" sz="quarter" idx="13"/>
          </p:nvPr>
        </p:nvSpPr>
        <p:spPr>
          <a:xfrm>
            <a:off x="740491" y="1239153"/>
            <a:ext cx="4587118" cy="2377709"/>
          </a:xfrm>
        </p:spPr>
        <p:txBody>
          <a:bodyPr>
            <a:normAutofit lnSpcReduction="10000"/>
          </a:bodyPr>
          <a:lstStyle/>
          <a:p>
            <a:pPr marL="0" lvl="0" indent="0" algn="just">
              <a:buNone/>
            </a:pPr>
            <a:r>
              <a:rPr lang="es-CO" sz="1500" b="1" dirty="0">
                <a:effectLst/>
                <a:latin typeface="Arial" panose="020B0604020202020204" pitchFamily="34" charset="0"/>
                <a:ea typeface="Calibri" panose="020F0502020204030204" pitchFamily="34" charset="0"/>
                <a:cs typeface="Times New Roman" panose="02020603050405020304" pitchFamily="18" charset="0"/>
              </a:rPr>
              <a:t>27. ¿Quién es el responsable de la publicación de los documentos relacionados con la ejecución del contrato tales como: acta de inicio, informe de supervisión, facturas, evidencias etc. en la plataforma del SECOP II?</a:t>
            </a:r>
            <a:endParaRPr lang="es-CO" sz="1500" b="1"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buNone/>
            </a:pPr>
            <a:r>
              <a:rPr lang="es-CO" sz="1500" dirty="0">
                <a:effectLst/>
                <a:latin typeface="Arial" panose="020B0604020202020204" pitchFamily="34" charset="0"/>
                <a:ea typeface="Calibri" panose="020F0502020204030204" pitchFamily="34" charset="0"/>
                <a:cs typeface="Times New Roman" panose="02020603050405020304" pitchFamily="18" charset="0"/>
              </a:rPr>
              <a:t>El Supervisor tiene la responsabilidad de publicar todos los documentos relacionados con la ejecución del Contrato de acuerdo a lo estipulado en el artículo 8 del Decreto Ley 103 de 2015: “</a:t>
            </a:r>
            <a:r>
              <a:rPr lang="es-CO" sz="1500" i="1" dirty="0">
                <a:effectLst/>
                <a:latin typeface="Arial" panose="020B0604020202020204" pitchFamily="34" charset="0"/>
                <a:ea typeface="Calibri" panose="020F0502020204030204" pitchFamily="34" charset="0"/>
                <a:cs typeface="Times New Roman" panose="02020603050405020304" pitchFamily="18" charset="0"/>
              </a:rPr>
              <a:t>Publicación de la ejecución de contratos</a:t>
            </a:r>
            <a:r>
              <a:rPr lang="es-CO" sz="1500" dirty="0">
                <a:effectLst/>
                <a:latin typeface="Arial" panose="020B0604020202020204" pitchFamily="34" charset="0"/>
                <a:ea typeface="Calibri" panose="020F0502020204030204" pitchFamily="34" charset="0"/>
                <a:cs typeface="Times New Roman" panose="02020603050405020304" pitchFamily="18" charset="0"/>
              </a:rPr>
              <a:t>” reglamentario de la Ley 1712 de 2014</a:t>
            </a:r>
            <a:r>
              <a:rPr lang="es-CO" sz="1600" dirty="0">
                <a:effectLst/>
                <a:latin typeface="Arial" panose="020B0604020202020204" pitchFamily="34" charset="0"/>
                <a:ea typeface="Calibri" panose="020F0502020204030204" pitchFamily="34" charset="0"/>
                <a:cs typeface="Times New Roman" panose="02020603050405020304" pitchFamily="18" charset="0"/>
              </a:rPr>
              <a:t>. </a:t>
            </a:r>
            <a:endParaRPr lang="es-CO" sz="1600" dirty="0">
              <a:latin typeface="Arial" panose="020B0604020202020204" pitchFamily="34" charset="0"/>
              <a:ea typeface="Calibri" panose="020F0502020204030204" pitchFamily="34" charset="0"/>
              <a:cs typeface="Times New Roman" panose="02020603050405020304" pitchFamily="18" charset="0"/>
            </a:endParaRPr>
          </a:p>
          <a:p>
            <a:pPr marL="0" lvl="0" indent="0" algn="just">
              <a:buNone/>
            </a:pPr>
            <a:endParaRPr lang="es-CO" sz="16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s-CO" dirty="0"/>
          </a:p>
        </p:txBody>
      </p:sp>
      <p:pic>
        <p:nvPicPr>
          <p:cNvPr id="1026" name="Picture 2" descr="Resultado de imagen de DOCUMENTACION">
            <a:extLst>
              <a:ext uri="{FF2B5EF4-FFF2-40B4-BE49-F238E27FC236}">
                <a16:creationId xmlns:a16="http://schemas.microsoft.com/office/drawing/2014/main" id="{F88B6C62-CEEA-A6A2-E23C-72DC2376A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620" y="3810142"/>
            <a:ext cx="2833638" cy="1808705"/>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texto 3">
            <a:extLst>
              <a:ext uri="{FF2B5EF4-FFF2-40B4-BE49-F238E27FC236}">
                <a16:creationId xmlns:a16="http://schemas.microsoft.com/office/drawing/2014/main" id="{6D797D62-E360-AB49-33ED-218447E31E2B}"/>
              </a:ext>
            </a:extLst>
          </p:cNvPr>
          <p:cNvSpPr txBox="1">
            <a:spLocks/>
          </p:cNvSpPr>
          <p:nvPr/>
        </p:nvSpPr>
        <p:spPr>
          <a:xfrm>
            <a:off x="6294783" y="1027906"/>
            <a:ext cx="5156726" cy="3735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CO" sz="1600" b="1" dirty="0">
                <a:latin typeface="Arial" panose="020B0604020202020204" pitchFamily="34" charset="0"/>
                <a:ea typeface="Calibri" panose="020F0502020204030204" pitchFamily="34" charset="0"/>
                <a:cs typeface="Times New Roman" panose="02020603050405020304" pitchFamily="18" charset="0"/>
              </a:rPr>
              <a:t>28. ¿Cuál es la documentación relacionada con la ejecución contractual que se debe publicar en el SECOP II ?</a:t>
            </a:r>
            <a:endParaRPr lang="es-CO" sz="1600" b="1" dirty="0">
              <a:latin typeface="Calibri" panose="020F0502020204030204" pitchFamily="34" charset="0"/>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es-CO" sz="1600" dirty="0">
                <a:latin typeface="Arial" panose="020B0604020202020204" pitchFamily="34" charset="0"/>
                <a:ea typeface="Calibri" panose="020F0502020204030204" pitchFamily="34" charset="0"/>
                <a:cs typeface="Times New Roman" panose="02020603050405020304" pitchFamily="18" charset="0"/>
              </a:rPr>
              <a:t>Cada contrato tiene sus particularidades al momento de la ejecución contractual, sin embargo, los documentos entre los documentos que dan cuenta de la ejecución contractual se pueden identificar Informes ya sea del contratista firmados por el supervisor en el caso de los CPS o los informes de supervisión en el caso d ellos contratos de bienes y servicios, con el fin de brindar una mayor orientación, la Gerencia de Contratación creó el Documento Interno 001 PUBLICACIÓN DE INFORMACIÓN DE LA EJECUCIÓN CONTRACTUAL SECOP II A-GCO-DI-001 el cual puede ser consultado en la plataforma del Sistema Integrado de Gestión del IDIPRON - SIGID.</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s-CO" dirty="0"/>
          </a:p>
        </p:txBody>
      </p:sp>
      <p:pic>
        <p:nvPicPr>
          <p:cNvPr id="8" name="Picture 2" descr="Resultado de imagen de PUBLICACION EN EL SECOP II">
            <a:extLst>
              <a:ext uri="{FF2B5EF4-FFF2-40B4-BE49-F238E27FC236}">
                <a16:creationId xmlns:a16="http://schemas.microsoft.com/office/drawing/2014/main" id="{693B5A01-BC69-D33A-40FB-BD6D6B246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8683" y="4864231"/>
            <a:ext cx="2828925" cy="158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814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46229-E330-ED8E-BD11-61E2A357A724}"/>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107E2965-6A05-F305-ABE2-C1AF46AF6946}"/>
              </a:ext>
            </a:extLst>
          </p:cNvPr>
          <p:cNvSpPr>
            <a:spLocks noGrp="1"/>
          </p:cNvSpPr>
          <p:nvPr>
            <p:ph type="sldNum" sz="quarter" idx="12"/>
          </p:nvPr>
        </p:nvSpPr>
        <p:spPr/>
        <p:txBody>
          <a:bodyPr/>
          <a:lstStyle/>
          <a:p>
            <a:fld id="{90AD85FB-DBFA-4636-B455-F91114ABC2C6}" type="slidenum">
              <a:rPr lang="es-CO" smtClean="0"/>
              <a:t>19</a:t>
            </a:fld>
            <a:endParaRPr lang="es-CO"/>
          </a:p>
        </p:txBody>
      </p:sp>
      <p:sp>
        <p:nvSpPr>
          <p:cNvPr id="3" name="Título 2">
            <a:extLst>
              <a:ext uri="{FF2B5EF4-FFF2-40B4-BE49-F238E27FC236}">
                <a16:creationId xmlns:a16="http://schemas.microsoft.com/office/drawing/2014/main" id="{B63AFFB7-46EF-F4BB-4801-C4F1C979327A}"/>
              </a:ext>
            </a:extLst>
          </p:cNvPr>
          <p:cNvSpPr>
            <a:spLocks noGrp="1"/>
          </p:cNvSpPr>
          <p:nvPr>
            <p:ph type="title"/>
          </p:nvPr>
        </p:nvSpPr>
        <p:spPr>
          <a:xfrm>
            <a:off x="740491" y="136525"/>
            <a:ext cx="10515600" cy="1325563"/>
          </a:xfrm>
        </p:spPr>
        <p:txBody>
          <a:bodyPr/>
          <a:lstStyle/>
          <a:p>
            <a:r>
              <a:rPr lang="es-ES" dirty="0"/>
              <a:t>PREGUNTAS</a:t>
            </a:r>
            <a:endParaRPr lang="es-CO" dirty="0"/>
          </a:p>
        </p:txBody>
      </p:sp>
      <p:sp>
        <p:nvSpPr>
          <p:cNvPr id="4" name="Marcador de texto 3">
            <a:extLst>
              <a:ext uri="{FF2B5EF4-FFF2-40B4-BE49-F238E27FC236}">
                <a16:creationId xmlns:a16="http://schemas.microsoft.com/office/drawing/2014/main" id="{B1DE9234-F1E9-4BF1-88BB-D2039E4F976A}"/>
              </a:ext>
            </a:extLst>
          </p:cNvPr>
          <p:cNvSpPr>
            <a:spLocks noGrp="1"/>
          </p:cNvSpPr>
          <p:nvPr>
            <p:ph type="body" sz="quarter" idx="13"/>
          </p:nvPr>
        </p:nvSpPr>
        <p:spPr>
          <a:xfrm>
            <a:off x="740491" y="1239153"/>
            <a:ext cx="4587118" cy="2377709"/>
          </a:xfrm>
        </p:spPr>
        <p:txBody>
          <a:bodyPr>
            <a:normAutofit lnSpcReduction="10000"/>
          </a:bodyPr>
          <a:lstStyle/>
          <a:p>
            <a:pPr marL="0" lvl="0" indent="0" algn="just">
              <a:buNone/>
            </a:pPr>
            <a:r>
              <a:rPr lang="es-CO" sz="1500" b="1" dirty="0">
                <a:effectLst/>
                <a:latin typeface="Arial" panose="020B0604020202020204" pitchFamily="34" charset="0"/>
                <a:ea typeface="Calibri" panose="020F0502020204030204" pitchFamily="34" charset="0"/>
                <a:cs typeface="Times New Roman" panose="02020603050405020304" pitchFamily="18" charset="0"/>
              </a:rPr>
              <a:t>29. ¿Cómo se tramitan los pagos de los contratos en la entidad?</a:t>
            </a:r>
            <a:endParaRPr lang="es-CO" sz="1500" b="1"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buNone/>
            </a:pPr>
            <a:r>
              <a:rPr lang="es-CO" sz="1500" dirty="0">
                <a:effectLst/>
                <a:latin typeface="Arial" panose="020B0604020202020204" pitchFamily="34" charset="0"/>
                <a:ea typeface="Calibri" panose="020F0502020204030204" pitchFamily="34" charset="0"/>
                <a:cs typeface="Times New Roman" panose="02020603050405020304" pitchFamily="18" charset="0"/>
              </a:rPr>
              <a:t>Conforme a lo establecido en la vigencia 2025 en el </a:t>
            </a:r>
            <a:r>
              <a:rPr lang="es-CO" sz="1400" i="1" dirty="0"/>
              <a:t>001 PUBLICACIÓN DE INFORMACIÓN DE LA EJECUCIÓN CONTRACTUAL SECOP II A-GCO-DI-001</a:t>
            </a:r>
            <a:r>
              <a:rPr lang="es-CO" sz="1600" i="1" dirty="0">
                <a:latin typeface="Arial" panose="020B0604020202020204" pitchFamily="34" charset="0"/>
                <a:cs typeface="Times New Roman" panose="02020603050405020304" pitchFamily="18" charset="0"/>
              </a:rPr>
              <a:t>, </a:t>
            </a:r>
            <a:r>
              <a:rPr lang="es-CO" sz="1400" dirty="0">
                <a:latin typeface="Arial" panose="020B0604020202020204" pitchFamily="34" charset="0"/>
                <a:cs typeface="Times New Roman" panose="02020603050405020304" pitchFamily="18" charset="0"/>
              </a:rPr>
              <a:t>los pagos de los contratos de bienes y servicios suscritos en la vigencia 2025 deben tramitarse en la plataforma SECOP II en el modulo de pagos lo cual permite mayor agilidad en el proceso de pago en la entidad, de igual forma se deben publicar los informes y las evidencias conforme a las orientaciones del documento.</a:t>
            </a:r>
            <a:endParaRPr lang="es-CO" sz="1600" dirty="0">
              <a:latin typeface="Arial" panose="020B0604020202020204" pitchFamily="34" charset="0"/>
              <a:ea typeface="Calibri" panose="020F0502020204030204" pitchFamily="34" charset="0"/>
              <a:cs typeface="Times New Roman" panose="02020603050405020304" pitchFamily="18" charset="0"/>
            </a:endParaRPr>
          </a:p>
          <a:p>
            <a:pPr marL="0" lvl="0" indent="0" algn="just">
              <a:buNone/>
            </a:pPr>
            <a:endParaRPr lang="es-CO" sz="16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s-CO" dirty="0"/>
          </a:p>
        </p:txBody>
      </p:sp>
      <p:sp>
        <p:nvSpPr>
          <p:cNvPr id="5" name="Marcador de texto 3">
            <a:extLst>
              <a:ext uri="{FF2B5EF4-FFF2-40B4-BE49-F238E27FC236}">
                <a16:creationId xmlns:a16="http://schemas.microsoft.com/office/drawing/2014/main" id="{B573853D-602F-C4FA-DA84-B99D16D02E28}"/>
              </a:ext>
            </a:extLst>
          </p:cNvPr>
          <p:cNvSpPr txBox="1">
            <a:spLocks/>
          </p:cNvSpPr>
          <p:nvPr/>
        </p:nvSpPr>
        <p:spPr>
          <a:xfrm>
            <a:off x="6294783" y="1027906"/>
            <a:ext cx="5156726" cy="3735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CO" sz="1600" b="1" dirty="0">
                <a:latin typeface="Arial" panose="020B0604020202020204" pitchFamily="34" charset="0"/>
                <a:ea typeface="Calibri" panose="020F0502020204030204" pitchFamily="34" charset="0"/>
                <a:cs typeface="Times New Roman" panose="02020603050405020304" pitchFamily="18" charset="0"/>
              </a:rPr>
              <a:t>30. ¿Cómo se tramitan los pagos de las ordenes de compra de la Tienda Virtual?</a:t>
            </a:r>
            <a:endParaRPr lang="es-CO" sz="1600" b="1" dirty="0">
              <a:latin typeface="Calibri" panose="020F0502020204030204" pitchFamily="34" charset="0"/>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es-CO" sz="1600" dirty="0">
                <a:latin typeface="Arial" panose="020B0604020202020204" pitchFamily="34" charset="0"/>
                <a:ea typeface="Calibri" panose="020F0502020204030204" pitchFamily="34" charset="0"/>
                <a:cs typeface="Times New Roman" panose="02020603050405020304" pitchFamily="18" charset="0"/>
              </a:rPr>
              <a:t>El procedimiento de para el pago de las ordenes de compra se adelanta de forma física y el supervisor debe solicitar a la Gerencia de Contratación su publicación por la opción de documentos adicionales.</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s-CO" dirty="0"/>
          </a:p>
        </p:txBody>
      </p:sp>
      <p:pic>
        <p:nvPicPr>
          <p:cNvPr id="7" name="Imagen 6">
            <a:extLst>
              <a:ext uri="{FF2B5EF4-FFF2-40B4-BE49-F238E27FC236}">
                <a16:creationId xmlns:a16="http://schemas.microsoft.com/office/drawing/2014/main" id="{47B1CF3E-5858-260A-F573-3E9DB07D1991}"/>
              </a:ext>
            </a:extLst>
          </p:cNvPr>
          <p:cNvPicPr>
            <a:picLocks noChangeAspect="1"/>
          </p:cNvPicPr>
          <p:nvPr/>
        </p:nvPicPr>
        <p:blipFill>
          <a:blip r:embed="rId2"/>
          <a:stretch>
            <a:fillRect/>
          </a:stretch>
        </p:blipFill>
        <p:spPr>
          <a:xfrm>
            <a:off x="1108034" y="3727450"/>
            <a:ext cx="4219575" cy="2628900"/>
          </a:xfrm>
          <a:prstGeom prst="rect">
            <a:avLst/>
          </a:prstGeom>
        </p:spPr>
      </p:pic>
      <p:pic>
        <p:nvPicPr>
          <p:cNvPr id="12" name="Imagen 11">
            <a:extLst>
              <a:ext uri="{FF2B5EF4-FFF2-40B4-BE49-F238E27FC236}">
                <a16:creationId xmlns:a16="http://schemas.microsoft.com/office/drawing/2014/main" id="{C9E776AB-9C53-1C80-2B0C-E2DB6112D139}"/>
              </a:ext>
            </a:extLst>
          </p:cNvPr>
          <p:cNvPicPr>
            <a:picLocks noChangeAspect="1"/>
          </p:cNvPicPr>
          <p:nvPr/>
        </p:nvPicPr>
        <p:blipFill>
          <a:blip r:embed="rId3"/>
          <a:stretch>
            <a:fillRect/>
          </a:stretch>
        </p:blipFill>
        <p:spPr>
          <a:xfrm>
            <a:off x="6919501" y="3055013"/>
            <a:ext cx="3962400" cy="2143125"/>
          </a:xfrm>
          <a:prstGeom prst="rect">
            <a:avLst/>
          </a:prstGeom>
        </p:spPr>
      </p:pic>
    </p:spTree>
    <p:extLst>
      <p:ext uri="{BB962C8B-B14F-4D97-AF65-F5344CB8AC3E}">
        <p14:creationId xmlns:p14="http://schemas.microsoft.com/office/powerpoint/2010/main" val="303414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er las imágenes de origen">
            <a:extLst>
              <a:ext uri="{FF2B5EF4-FFF2-40B4-BE49-F238E27FC236}">
                <a16:creationId xmlns:a16="http://schemas.microsoft.com/office/drawing/2014/main" id="{DC1CBF87-756A-45C9-BEC0-51CC91720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2351" y="1895747"/>
            <a:ext cx="3379649" cy="2072110"/>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BC7938BF-6ACA-4843-9ED1-29237DF47FB7}"/>
              </a:ext>
            </a:extLst>
          </p:cNvPr>
          <p:cNvSpPr>
            <a:spLocks noGrp="1"/>
          </p:cNvSpPr>
          <p:nvPr>
            <p:ph type="sldNum" sz="quarter" idx="12"/>
          </p:nvPr>
        </p:nvSpPr>
        <p:spPr/>
        <p:txBody>
          <a:bodyPr/>
          <a:lstStyle/>
          <a:p>
            <a:fld id="{90AD85FB-DBFA-4636-B455-F91114ABC2C6}" type="slidenum">
              <a:rPr lang="es-CO" smtClean="0"/>
              <a:pPr/>
              <a:t>2</a:t>
            </a:fld>
            <a:endParaRPr lang="es-CO"/>
          </a:p>
        </p:txBody>
      </p:sp>
      <p:sp>
        <p:nvSpPr>
          <p:cNvPr id="8" name="AutoShape 2" descr="Presentación de PowerPoi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CuadroTexto 5">
            <a:extLst>
              <a:ext uri="{FF2B5EF4-FFF2-40B4-BE49-F238E27FC236}">
                <a16:creationId xmlns:a16="http://schemas.microsoft.com/office/drawing/2014/main" id="{095274C8-8E59-40B3-BDD0-96E1D1B12ABA}"/>
              </a:ext>
            </a:extLst>
          </p:cNvPr>
          <p:cNvSpPr txBox="1"/>
          <p:nvPr/>
        </p:nvSpPr>
        <p:spPr>
          <a:xfrm>
            <a:off x="927652" y="1321825"/>
            <a:ext cx="3867368" cy="4062651"/>
          </a:xfrm>
          <a:prstGeom prst="rect">
            <a:avLst/>
          </a:prstGeom>
          <a:noFill/>
        </p:spPr>
        <p:txBody>
          <a:bodyPr wrap="square" rtlCol="0">
            <a:spAutoFit/>
          </a:bodyPr>
          <a:lstStyle/>
          <a:p>
            <a:pPr marL="342900" indent="-342900" algn="just">
              <a:buAutoNum type="arabicPeriod"/>
            </a:pPr>
            <a:r>
              <a:rPr lang="es-CO" sz="1800" b="1" dirty="0">
                <a:effectLst/>
                <a:latin typeface="Arial" panose="020B0604020202020204" pitchFamily="34" charset="0"/>
                <a:ea typeface="Calibri" panose="020F0502020204030204" pitchFamily="34" charset="0"/>
              </a:rPr>
              <a:t>¿Cuando se debe modificar el plan anual de adquisiciones (PAA)?</a:t>
            </a:r>
          </a:p>
          <a:p>
            <a:pPr algn="just"/>
            <a:endParaRPr lang="es-CO" sz="1800" b="1" dirty="0">
              <a:effectLst/>
              <a:latin typeface="Arial" panose="020B0604020202020204" pitchFamily="34" charset="0"/>
              <a:ea typeface="Calibri" panose="020F0502020204030204" pitchFamily="34" charset="0"/>
            </a:endParaRPr>
          </a:p>
          <a:p>
            <a:pPr algn="just"/>
            <a:r>
              <a:rPr lang="es-CO" sz="1800" dirty="0">
                <a:effectLst/>
                <a:latin typeface="Arial" panose="020B0604020202020204" pitchFamily="34" charset="0"/>
                <a:ea typeface="Calibri" panose="020F0502020204030204" pitchFamily="34" charset="0"/>
              </a:rPr>
              <a:t>R/ El Plan Anual de Adquisiciones se debe modificar cada vez que haya ajustes dentro de los procesos de adquisición de bienes y servicios, cronogramas, valores, modalidad de selección, origen de los recursos y presupuesto de la Entidad.</a:t>
            </a:r>
            <a:endParaRPr lang="es-CO" sz="1800" dirty="0">
              <a:effectLst/>
              <a:latin typeface="Calibri" panose="020F0502020204030204" pitchFamily="34" charset="0"/>
              <a:ea typeface="Calibri" panose="020F0502020204030204" pitchFamily="34" charset="0"/>
            </a:endParaRPr>
          </a:p>
          <a:p>
            <a:pPr algn="just"/>
            <a:endParaRPr lang="es-CO" sz="1800" dirty="0">
              <a:effectLst/>
              <a:latin typeface="Calibri" panose="020F0502020204030204" pitchFamily="34" charset="0"/>
              <a:ea typeface="Calibri" panose="020F0502020204030204" pitchFamily="34" charset="0"/>
            </a:endParaRPr>
          </a:p>
          <a:p>
            <a:pPr algn="ctr"/>
            <a:endParaRPr lang="es-CO" sz="2400" b="1" dirty="0">
              <a:latin typeface="Times New Roman" panose="02020603050405020304" pitchFamily="18" charset="0"/>
              <a:cs typeface="Times New Roman" panose="02020603050405020304" pitchFamily="18" charset="0"/>
            </a:endParaRPr>
          </a:p>
        </p:txBody>
      </p:sp>
      <p:sp>
        <p:nvSpPr>
          <p:cNvPr id="7" name="Título 6">
            <a:extLst>
              <a:ext uri="{FF2B5EF4-FFF2-40B4-BE49-F238E27FC236}">
                <a16:creationId xmlns:a16="http://schemas.microsoft.com/office/drawing/2014/main" id="{B8B89BF1-9694-4EE9-8F85-A3D13803EBD7}"/>
              </a:ext>
            </a:extLst>
          </p:cNvPr>
          <p:cNvSpPr>
            <a:spLocks noGrp="1"/>
          </p:cNvSpPr>
          <p:nvPr>
            <p:ph type="title"/>
          </p:nvPr>
        </p:nvSpPr>
        <p:spPr/>
        <p:txBody>
          <a:bodyPr/>
          <a:lstStyle/>
          <a:p>
            <a:r>
              <a:rPr lang="es-ES" dirty="0"/>
              <a:t>PREGUNTAS</a:t>
            </a:r>
            <a:endParaRPr lang="es-CO" dirty="0"/>
          </a:p>
        </p:txBody>
      </p:sp>
      <p:sp>
        <p:nvSpPr>
          <p:cNvPr id="18" name="CuadroTexto 17">
            <a:extLst>
              <a:ext uri="{FF2B5EF4-FFF2-40B4-BE49-F238E27FC236}">
                <a16:creationId xmlns:a16="http://schemas.microsoft.com/office/drawing/2014/main" id="{F4A4C883-FA98-40E8-AE33-8AE83CAFE273}"/>
              </a:ext>
            </a:extLst>
          </p:cNvPr>
          <p:cNvSpPr txBox="1"/>
          <p:nvPr/>
        </p:nvSpPr>
        <p:spPr>
          <a:xfrm>
            <a:off x="5463298" y="1321825"/>
            <a:ext cx="3867368" cy="4616648"/>
          </a:xfrm>
          <a:prstGeom prst="rect">
            <a:avLst/>
          </a:prstGeom>
          <a:noFill/>
        </p:spPr>
        <p:txBody>
          <a:bodyPr wrap="square" rtlCol="0">
            <a:spAutoFit/>
          </a:bodyPr>
          <a:lstStyle/>
          <a:p>
            <a:pPr lvl="0"/>
            <a:r>
              <a:rPr lang="es-CO" sz="1800" b="1" dirty="0">
                <a:effectLst/>
                <a:latin typeface="Arial" panose="020B0604020202020204" pitchFamily="34" charset="0"/>
                <a:ea typeface="Calibri" panose="020F0502020204030204" pitchFamily="34" charset="0"/>
              </a:rPr>
              <a:t>2. ¿Cuál es la fecha obligatoria de publicación del plan anual de adquisiciones y dónde se debe publicar?</a:t>
            </a:r>
            <a:endParaRPr lang="es-CO" b="1" dirty="0">
              <a:latin typeface="Calibri" panose="020F0502020204030204" pitchFamily="34" charset="0"/>
              <a:ea typeface="Calibri" panose="020F0502020204030204" pitchFamily="34" charset="0"/>
            </a:endParaRPr>
          </a:p>
          <a:p>
            <a:pPr lvl="0"/>
            <a:endParaRPr lang="es-CO" b="1" dirty="0">
              <a:effectLst/>
              <a:latin typeface="Calibri" panose="020F0502020204030204" pitchFamily="34" charset="0"/>
              <a:ea typeface="Calibri" panose="020F0502020204030204" pitchFamily="34" charset="0"/>
            </a:endParaRPr>
          </a:p>
          <a:p>
            <a:pPr lvl="0" algn="just"/>
            <a:r>
              <a:rPr lang="es-CO" dirty="0">
                <a:effectLst/>
                <a:latin typeface="Arial" panose="020B0604020202020204" pitchFamily="34" charset="0"/>
                <a:ea typeface="Calibri" panose="020F0502020204030204" pitchFamily="34" charset="0"/>
              </a:rPr>
              <a:t>R/ El Plan Anual de Adquisiciones debe ser publicado a través del Portal Transaccional SECOP II y en la página web de la Entidad, dando cumplimiento a la Ley de Transparencia. a más tardar el 31 de enero de la vigencia fiscal correspondiente y cada vez que haya modificaciones. </a:t>
            </a:r>
            <a:endParaRPr lang="es-CO" dirty="0">
              <a:effectLst/>
              <a:latin typeface="Calibri" panose="020F0502020204030204" pitchFamily="34" charset="0"/>
              <a:ea typeface="Calibri" panose="020F0502020204030204" pitchFamily="34" charset="0"/>
            </a:endParaRPr>
          </a:p>
          <a:p>
            <a:pPr algn="just"/>
            <a:endParaRPr lang="es-CO" sz="1800" dirty="0">
              <a:effectLst/>
              <a:latin typeface="Calibri" panose="020F0502020204030204" pitchFamily="34" charset="0"/>
              <a:ea typeface="Calibri" panose="020F0502020204030204" pitchFamily="34" charset="0"/>
            </a:endParaRPr>
          </a:p>
          <a:p>
            <a:pPr algn="ctr"/>
            <a:endParaRPr lang="es-CO"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524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301A111-6DE2-4609-ACB8-24A7CD05D24C}"/>
              </a:ext>
            </a:extLst>
          </p:cNvPr>
          <p:cNvSpPr>
            <a:spLocks noGrp="1"/>
          </p:cNvSpPr>
          <p:nvPr>
            <p:ph type="sldNum" sz="quarter" idx="12"/>
          </p:nvPr>
        </p:nvSpPr>
        <p:spPr/>
        <p:txBody>
          <a:bodyPr/>
          <a:lstStyle/>
          <a:p>
            <a:fld id="{90AD85FB-DBFA-4636-B455-F91114ABC2C6}" type="slidenum">
              <a:rPr lang="es-CO" smtClean="0"/>
              <a:t>20</a:t>
            </a:fld>
            <a:endParaRPr lang="es-CO"/>
          </a:p>
        </p:txBody>
      </p:sp>
      <p:sp>
        <p:nvSpPr>
          <p:cNvPr id="6" name="CuadroTexto 5">
            <a:extLst>
              <a:ext uri="{FF2B5EF4-FFF2-40B4-BE49-F238E27FC236}">
                <a16:creationId xmlns:a16="http://schemas.microsoft.com/office/drawing/2014/main" id="{DF164CC8-E821-480C-932B-3681376978A7}"/>
              </a:ext>
            </a:extLst>
          </p:cNvPr>
          <p:cNvSpPr txBox="1"/>
          <p:nvPr/>
        </p:nvSpPr>
        <p:spPr>
          <a:xfrm>
            <a:off x="764535" y="2606298"/>
            <a:ext cx="9168030" cy="1938992"/>
          </a:xfrm>
          <a:prstGeom prst="rect">
            <a:avLst/>
          </a:prstGeom>
          <a:noFill/>
        </p:spPr>
        <p:txBody>
          <a:bodyPr wrap="square" rtlCol="0">
            <a:spAutoFit/>
          </a:bodyPr>
          <a:lstStyle/>
          <a:p>
            <a:pPr algn="just"/>
            <a:r>
              <a:rPr lang="es-ES" sz="2400" dirty="0">
                <a:solidFill>
                  <a:schemeClr val="accent4">
                    <a:lumMod val="50000"/>
                  </a:schemeClr>
                </a:solidFill>
                <a:latin typeface="Arial Black" panose="020B0A04020102020204" pitchFamily="34" charset="0"/>
                <a:ea typeface="+mj-ea"/>
                <a:cs typeface="+mj-cs"/>
              </a:rPr>
              <a:t>Esperamos que esta herramienta sea de utilidad para el ejercicio de sus funciones como supervisores o apoyos a la supervisión, en caso de tener alguna inquietud adicional, no dude en contactar a la Gerencia de Contratación.</a:t>
            </a:r>
            <a:endParaRPr lang="es-CO" sz="2400" dirty="0">
              <a:solidFill>
                <a:schemeClr val="accent4">
                  <a:lumMod val="50000"/>
                </a:schemeClr>
              </a:solidFill>
              <a:latin typeface="Arial Black" panose="020B0A04020102020204" pitchFamily="34" charset="0"/>
              <a:ea typeface="+mj-ea"/>
              <a:cs typeface="+mj-cs"/>
            </a:endParaRPr>
          </a:p>
        </p:txBody>
      </p:sp>
      <p:pic>
        <p:nvPicPr>
          <p:cNvPr id="7" name="Imagen 6">
            <a:extLst>
              <a:ext uri="{FF2B5EF4-FFF2-40B4-BE49-F238E27FC236}">
                <a16:creationId xmlns:a16="http://schemas.microsoft.com/office/drawing/2014/main" id="{9B5A278A-DA0D-41BE-95DA-BFD2F1EE981B}"/>
              </a:ext>
            </a:extLst>
          </p:cNvPr>
          <p:cNvPicPr>
            <a:picLocks noChangeAspect="1"/>
          </p:cNvPicPr>
          <p:nvPr/>
        </p:nvPicPr>
        <p:blipFill>
          <a:blip r:embed="rId2"/>
          <a:stretch>
            <a:fillRect/>
          </a:stretch>
        </p:blipFill>
        <p:spPr>
          <a:xfrm>
            <a:off x="10231848" y="3487870"/>
            <a:ext cx="843607" cy="843607"/>
          </a:xfrm>
          <a:prstGeom prst="rect">
            <a:avLst/>
          </a:prstGeom>
        </p:spPr>
      </p:pic>
    </p:spTree>
    <p:extLst>
      <p:ext uri="{BB962C8B-B14F-4D97-AF65-F5344CB8AC3E}">
        <p14:creationId xmlns:p14="http://schemas.microsoft.com/office/powerpoint/2010/main" val="2404069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5436875-7E30-4D2E-ABBA-FCD02003F781}"/>
              </a:ext>
            </a:extLst>
          </p:cNvPr>
          <p:cNvSpPr/>
          <p:nvPr/>
        </p:nvSpPr>
        <p:spPr>
          <a:xfrm>
            <a:off x="9370413" y="0"/>
            <a:ext cx="2125390" cy="369332"/>
          </a:xfrm>
          <a:prstGeom prst="rect">
            <a:avLst/>
          </a:prstGeom>
        </p:spPr>
        <p:txBody>
          <a:bodyPr wrap="none">
            <a:spAutoFit/>
          </a:bodyPr>
          <a:lstStyle/>
          <a:p>
            <a:pPr algn="ctr"/>
            <a:r>
              <a:rPr lang="es-CO">
                <a:solidFill>
                  <a:schemeClr val="accent6">
                    <a:lumMod val="20000"/>
                    <a:lumOff val="80000"/>
                  </a:schemeClr>
                </a:solidFill>
              </a:rPr>
              <a:t>Vr. 08 / 28/01/2020</a:t>
            </a:r>
          </a:p>
        </p:txBody>
      </p:sp>
    </p:spTree>
    <p:extLst>
      <p:ext uri="{BB962C8B-B14F-4D97-AF65-F5344CB8AC3E}">
        <p14:creationId xmlns:p14="http://schemas.microsoft.com/office/powerpoint/2010/main" val="2433253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
          <a:extLst>
            <a:ext uri="{FF2B5EF4-FFF2-40B4-BE49-F238E27FC236}">
              <a16:creationId xmlns:a16="http://schemas.microsoft.com/office/drawing/2014/main" id="{A4486E80-4FB9-49A5-8A5C-500BD273724C}"/>
            </a:ext>
          </a:extLst>
        </p:cNvPr>
        <p:cNvGrpSpPr/>
        <p:nvPr/>
      </p:nvGrpSpPr>
      <p:grpSpPr>
        <a:xfrm>
          <a:off x="0" y="0"/>
          <a:ext cx="0" cy="0"/>
          <a:chOff x="0" y="0"/>
          <a:chExt cx="0" cy="0"/>
        </a:xfrm>
      </p:grpSpPr>
      <p:pic>
        <p:nvPicPr>
          <p:cNvPr id="114" name="Google Shape;114;p15">
            <a:extLst>
              <a:ext uri="{FF2B5EF4-FFF2-40B4-BE49-F238E27FC236}">
                <a16:creationId xmlns:a16="http://schemas.microsoft.com/office/drawing/2014/main" id="{CBB5DF4E-AE08-7241-6017-69DE3A12BF71}"/>
              </a:ext>
            </a:extLst>
          </p:cNvPr>
          <p:cNvPicPr preferRelativeResize="0"/>
          <p:nvPr/>
        </p:nvPicPr>
        <p:blipFill>
          <a:blip r:embed="rId3">
            <a:alphaModFix/>
          </a:blip>
          <a:stretch>
            <a:fillRect/>
          </a:stretch>
        </p:blipFill>
        <p:spPr>
          <a:xfrm>
            <a:off x="11177574" y="6484075"/>
            <a:ext cx="902077" cy="295100"/>
          </a:xfrm>
          <a:prstGeom prst="rect">
            <a:avLst/>
          </a:prstGeom>
          <a:noFill/>
          <a:ln>
            <a:noFill/>
          </a:ln>
        </p:spPr>
      </p:pic>
      <p:sp>
        <p:nvSpPr>
          <p:cNvPr id="116" name="Google Shape;116;p15">
            <a:extLst>
              <a:ext uri="{FF2B5EF4-FFF2-40B4-BE49-F238E27FC236}">
                <a16:creationId xmlns:a16="http://schemas.microsoft.com/office/drawing/2014/main" id="{A7E0F09F-C12F-55C6-F6C3-8B4E880887E0}"/>
              </a:ext>
            </a:extLst>
          </p:cNvPr>
          <p:cNvSpPr txBox="1"/>
          <p:nvPr/>
        </p:nvSpPr>
        <p:spPr>
          <a:xfrm>
            <a:off x="2777338" y="2782685"/>
            <a:ext cx="6729000" cy="129263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7200" b="1" dirty="0">
                <a:solidFill>
                  <a:schemeClr val="lt1"/>
                </a:solidFill>
                <a:latin typeface="Oswald"/>
                <a:ea typeface="Oswald"/>
                <a:cs typeface="Oswald"/>
                <a:sym typeface="Oswald"/>
              </a:rPr>
              <a:t>GRACIAS</a:t>
            </a:r>
            <a:endParaRPr sz="7200" b="1" dirty="0">
              <a:solidFill>
                <a:schemeClr val="lt1"/>
              </a:solidFill>
              <a:latin typeface="Oswald"/>
              <a:ea typeface="Oswald"/>
              <a:cs typeface="Oswald"/>
              <a:sym typeface="Oswald"/>
            </a:endParaRPr>
          </a:p>
        </p:txBody>
      </p:sp>
    </p:spTree>
    <p:extLst>
      <p:ext uri="{BB962C8B-B14F-4D97-AF65-F5344CB8AC3E}">
        <p14:creationId xmlns:p14="http://schemas.microsoft.com/office/powerpoint/2010/main" val="93322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4DDB168-A673-4FA0-944B-6D4F26D09B55}"/>
              </a:ext>
            </a:extLst>
          </p:cNvPr>
          <p:cNvSpPr>
            <a:spLocks noGrp="1"/>
          </p:cNvSpPr>
          <p:nvPr>
            <p:ph type="sldNum" sz="quarter" idx="12"/>
          </p:nvPr>
        </p:nvSpPr>
        <p:spPr/>
        <p:txBody>
          <a:bodyPr/>
          <a:lstStyle/>
          <a:p>
            <a:fld id="{90AD85FB-DBFA-4636-B455-F91114ABC2C6}" type="slidenum">
              <a:rPr lang="es-CO" smtClean="0"/>
              <a:t>3</a:t>
            </a:fld>
            <a:endParaRPr lang="es-CO"/>
          </a:p>
        </p:txBody>
      </p:sp>
      <p:sp>
        <p:nvSpPr>
          <p:cNvPr id="3" name="Título 2">
            <a:extLst>
              <a:ext uri="{FF2B5EF4-FFF2-40B4-BE49-F238E27FC236}">
                <a16:creationId xmlns:a16="http://schemas.microsoft.com/office/drawing/2014/main" id="{18E4972D-B314-41AE-9E6E-54911571E49C}"/>
              </a:ext>
            </a:extLst>
          </p:cNvPr>
          <p:cNvSpPr>
            <a:spLocks noGrp="1"/>
          </p:cNvSpPr>
          <p:nvPr>
            <p:ph type="title"/>
          </p:nvPr>
        </p:nvSpPr>
        <p:spPr/>
        <p:txBody>
          <a:bodyPr/>
          <a:lstStyle/>
          <a:p>
            <a:r>
              <a:rPr lang="es-ES" dirty="0"/>
              <a:t>PREGUNTAS</a:t>
            </a:r>
            <a:endParaRPr lang="es-CO" dirty="0"/>
          </a:p>
        </p:txBody>
      </p:sp>
      <p:sp>
        <p:nvSpPr>
          <p:cNvPr id="4" name="Marcador de texto 3">
            <a:extLst>
              <a:ext uri="{FF2B5EF4-FFF2-40B4-BE49-F238E27FC236}">
                <a16:creationId xmlns:a16="http://schemas.microsoft.com/office/drawing/2014/main" id="{B708CB15-76A9-4065-9474-9EF491DE317A}"/>
              </a:ext>
            </a:extLst>
          </p:cNvPr>
          <p:cNvSpPr>
            <a:spLocks noGrp="1"/>
          </p:cNvSpPr>
          <p:nvPr>
            <p:ph type="body" sz="quarter" idx="13"/>
          </p:nvPr>
        </p:nvSpPr>
        <p:spPr>
          <a:xfrm>
            <a:off x="3153991" y="1287114"/>
            <a:ext cx="4484956" cy="4929188"/>
          </a:xfrm>
        </p:spPr>
        <p:txBody>
          <a:bodyPr/>
          <a:lstStyle/>
          <a:p>
            <a:pPr marL="270510" indent="0" algn="just">
              <a:buNone/>
              <a:tabLst>
                <a:tab pos="450215" algn="l"/>
              </a:tabLst>
            </a:pPr>
            <a:r>
              <a:rPr lang="es-CO" sz="1800" b="1" dirty="0">
                <a:effectLst/>
                <a:latin typeface="Arial" panose="020B0604020202020204" pitchFamily="34" charset="0"/>
                <a:ea typeface="Calibri" panose="020F0502020204030204" pitchFamily="34" charset="0"/>
              </a:rPr>
              <a:t>3. Teniendo en cuenta que el monto para adelantar los procesos de menor cuantía en el IDIPRON ¿cuál monto estimado a tener a en cuenta para adelantar un proceso de mínima cuantía, independiente de su objeto?</a:t>
            </a:r>
            <a:endParaRPr lang="es-CO" sz="1800" dirty="0">
              <a:effectLst/>
              <a:latin typeface="Calibri" panose="020F0502020204030204" pitchFamily="34" charset="0"/>
              <a:ea typeface="Calibri" panose="020F0502020204030204" pitchFamily="34" charset="0"/>
            </a:endParaRPr>
          </a:p>
          <a:p>
            <a:pPr marL="457200" lvl="1" indent="0" algn="just">
              <a:buNone/>
            </a:pPr>
            <a:r>
              <a:rPr lang="es-CO" sz="1600" dirty="0">
                <a:effectLst/>
                <a:latin typeface="Arial" panose="020B0604020202020204" pitchFamily="34" charset="0"/>
                <a:ea typeface="Calibri" panose="020F0502020204030204" pitchFamily="34" charset="0"/>
              </a:rPr>
              <a:t>R/ De conformidad con lo establecido en el Artículo 2.2.1.2.1.5.2 del Decreto 1082 del 26 de mayo de 2015 y el Artículo 94 de la Ley 1474 de 2011, la contratación cuyo valor no exceda del 10% de la Menor Cuantía fijada por la Entidad Estatal se adelantará bajo la modalidad de la Mínima Cuantía, independiente de su objeto</a:t>
            </a:r>
            <a:endParaRPr lang="es-CO" dirty="0"/>
          </a:p>
        </p:txBody>
      </p:sp>
      <p:sp>
        <p:nvSpPr>
          <p:cNvPr id="5" name="CuadroTexto 4">
            <a:extLst>
              <a:ext uri="{FF2B5EF4-FFF2-40B4-BE49-F238E27FC236}">
                <a16:creationId xmlns:a16="http://schemas.microsoft.com/office/drawing/2014/main" id="{BA90FEE2-6CA0-4811-970A-438BC1CA3DC4}"/>
              </a:ext>
            </a:extLst>
          </p:cNvPr>
          <p:cNvSpPr txBox="1"/>
          <p:nvPr/>
        </p:nvSpPr>
        <p:spPr>
          <a:xfrm>
            <a:off x="8004314" y="1262263"/>
            <a:ext cx="3776870" cy="3693319"/>
          </a:xfrm>
          <a:prstGeom prst="rect">
            <a:avLst/>
          </a:prstGeom>
          <a:noFill/>
        </p:spPr>
        <p:txBody>
          <a:bodyPr wrap="square" rtlCol="0">
            <a:spAutoFit/>
          </a:bodyPr>
          <a:lstStyle/>
          <a:p>
            <a:pPr marL="342900" lvl="0" indent="-342900" algn="just">
              <a:buFont typeface="+mj-lt"/>
              <a:buAutoNum type="arabicPeriod" startAt="4"/>
            </a:pPr>
            <a:r>
              <a:rPr lang="es-CO" sz="1800" b="1" dirty="0">
                <a:solidFill>
                  <a:srgbClr val="000000"/>
                </a:solidFill>
                <a:effectLst/>
                <a:latin typeface="Arial" panose="020B0604020202020204" pitchFamily="34" charset="0"/>
                <a:ea typeface="Calibri" panose="020F0502020204030204" pitchFamily="34" charset="0"/>
              </a:rPr>
              <a:t>¿Cuándo inicia las funciones del supervisor del contrato? </a:t>
            </a:r>
            <a:endParaRPr lang="es-CO" sz="1800" dirty="0">
              <a:solidFill>
                <a:srgbClr val="000000"/>
              </a:solidFill>
              <a:effectLst/>
              <a:latin typeface="Arial" panose="020B0604020202020204" pitchFamily="34" charset="0"/>
              <a:ea typeface="Calibri" panose="020F0502020204030204" pitchFamily="34" charset="0"/>
            </a:endParaRPr>
          </a:p>
          <a:p>
            <a:pPr algn="just"/>
            <a:r>
              <a:rPr lang="es-CO" sz="1800" dirty="0">
                <a:solidFill>
                  <a:srgbClr val="000000"/>
                </a:solidFill>
                <a:effectLst/>
                <a:latin typeface="Arial" panose="020B0604020202020204" pitchFamily="34" charset="0"/>
                <a:ea typeface="Calibri" panose="020F0502020204030204" pitchFamily="34" charset="0"/>
              </a:rPr>
              <a:t> </a:t>
            </a:r>
          </a:p>
          <a:p>
            <a:pPr algn="just"/>
            <a:r>
              <a:rPr lang="es-CO" sz="1800" dirty="0">
                <a:effectLst/>
                <a:latin typeface="Arial" panose="020B0604020202020204" pitchFamily="34" charset="0"/>
                <a:ea typeface="Calibri" panose="020F0502020204030204" pitchFamily="34" charset="0"/>
              </a:rPr>
              <a:t>R/El supervisor asume sus funciones una vez sea comunicada la supervisión a través de la Plataforma del SECOP II</a:t>
            </a:r>
            <a:r>
              <a:rPr lang="es-CO" sz="1800" dirty="0">
                <a:solidFill>
                  <a:srgbClr val="FF0000"/>
                </a:solidFill>
                <a:effectLst/>
                <a:latin typeface="Arial" panose="020B0604020202020204" pitchFamily="34" charset="0"/>
                <a:ea typeface="Calibri" panose="020F0502020204030204" pitchFamily="34" charset="0"/>
              </a:rPr>
              <a:t> </a:t>
            </a:r>
            <a:r>
              <a:rPr lang="es-CO" sz="1800" dirty="0">
                <a:effectLst/>
                <a:latin typeface="Arial" panose="020B0604020202020204" pitchFamily="34" charset="0"/>
                <a:ea typeface="Calibri" panose="020F0502020204030204" pitchFamily="34" charset="0"/>
              </a:rPr>
              <a:t>y/o memorando interno firmado por el ordenador del gasto y/o </a:t>
            </a:r>
            <a:r>
              <a:rPr lang="es-CO" dirty="0">
                <a:latin typeface="Arial" panose="020B0604020202020204" pitchFamily="34" charset="0"/>
                <a:ea typeface="Calibri" panose="020F0502020204030204" pitchFamily="34" charset="0"/>
              </a:rPr>
              <a:t>Gerencia de Contratación </a:t>
            </a:r>
            <a:r>
              <a:rPr lang="es-CO" sz="1800" dirty="0">
                <a:effectLst/>
                <a:latin typeface="Arial" panose="020B0604020202020204" pitchFamily="34" charset="0"/>
                <a:ea typeface="Calibri" panose="020F0502020204030204" pitchFamily="34" charset="0"/>
              </a:rPr>
              <a:t>de conformidad con lo señalado dentro del clausulado del contrato.</a:t>
            </a:r>
          </a:p>
          <a:p>
            <a:endParaRPr lang="es-CO" dirty="0"/>
          </a:p>
        </p:txBody>
      </p:sp>
      <p:pic>
        <p:nvPicPr>
          <p:cNvPr id="2050" name="Picture 2" descr="Imagenes De Dinero Economia">
            <a:extLst>
              <a:ext uri="{FF2B5EF4-FFF2-40B4-BE49-F238E27FC236}">
                <a16:creationId xmlns:a16="http://schemas.microsoft.com/office/drawing/2014/main" id="{D7D283E4-C104-426B-8C4D-48C5525B15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16" y="1955652"/>
            <a:ext cx="2743175" cy="27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033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13B5550-EFC6-44E5-ADD4-A4DBE82406A2}"/>
              </a:ext>
            </a:extLst>
          </p:cNvPr>
          <p:cNvSpPr>
            <a:spLocks noGrp="1"/>
          </p:cNvSpPr>
          <p:nvPr>
            <p:ph type="sldNum" sz="quarter" idx="12"/>
          </p:nvPr>
        </p:nvSpPr>
        <p:spPr/>
        <p:txBody>
          <a:bodyPr/>
          <a:lstStyle/>
          <a:p>
            <a:fld id="{90AD85FB-DBFA-4636-B455-F91114ABC2C6}" type="slidenum">
              <a:rPr lang="es-CO" smtClean="0"/>
              <a:t>4</a:t>
            </a:fld>
            <a:endParaRPr lang="es-CO"/>
          </a:p>
        </p:txBody>
      </p:sp>
      <p:sp>
        <p:nvSpPr>
          <p:cNvPr id="3" name="Título 2">
            <a:extLst>
              <a:ext uri="{FF2B5EF4-FFF2-40B4-BE49-F238E27FC236}">
                <a16:creationId xmlns:a16="http://schemas.microsoft.com/office/drawing/2014/main" id="{1E9B54A6-7C58-45F7-8B70-9024AD86331C}"/>
              </a:ext>
            </a:extLst>
          </p:cNvPr>
          <p:cNvSpPr>
            <a:spLocks noGrp="1"/>
          </p:cNvSpPr>
          <p:nvPr>
            <p:ph type="title"/>
          </p:nvPr>
        </p:nvSpPr>
        <p:spPr>
          <a:xfrm>
            <a:off x="546653" y="136525"/>
            <a:ext cx="10515600" cy="1325563"/>
          </a:xfrm>
        </p:spPr>
        <p:txBody>
          <a:bodyPr/>
          <a:lstStyle/>
          <a:p>
            <a:r>
              <a:rPr lang="es-ES" dirty="0"/>
              <a:t>PREGUNTAS</a:t>
            </a:r>
            <a:endParaRPr lang="es-CO" dirty="0"/>
          </a:p>
        </p:txBody>
      </p:sp>
      <p:sp>
        <p:nvSpPr>
          <p:cNvPr id="4" name="Marcador de texto 3">
            <a:extLst>
              <a:ext uri="{FF2B5EF4-FFF2-40B4-BE49-F238E27FC236}">
                <a16:creationId xmlns:a16="http://schemas.microsoft.com/office/drawing/2014/main" id="{F490BB59-DA9E-4126-A626-EE1C5C3D5698}"/>
              </a:ext>
            </a:extLst>
          </p:cNvPr>
          <p:cNvSpPr>
            <a:spLocks noGrp="1"/>
          </p:cNvSpPr>
          <p:nvPr>
            <p:ph type="body" sz="quarter" idx="13"/>
          </p:nvPr>
        </p:nvSpPr>
        <p:spPr>
          <a:xfrm>
            <a:off x="546653" y="1190632"/>
            <a:ext cx="4568273" cy="1865382"/>
          </a:xfrm>
        </p:spPr>
        <p:txBody>
          <a:bodyPr/>
          <a:lstStyle/>
          <a:p>
            <a:pPr marL="0" lvl="0" indent="0" algn="just">
              <a:buNone/>
            </a:pPr>
            <a:r>
              <a:rPr lang="es-CO" sz="1800" b="1" dirty="0">
                <a:solidFill>
                  <a:srgbClr val="000000"/>
                </a:solidFill>
                <a:effectLst/>
                <a:latin typeface="Arial" panose="020B0604020202020204" pitchFamily="34" charset="0"/>
                <a:ea typeface="Calibri" panose="020F0502020204030204" pitchFamily="34" charset="0"/>
              </a:rPr>
              <a:t>5. ¿Quién puede ser supervisor de contrato</a:t>
            </a:r>
            <a:r>
              <a:rPr lang="es-CO" sz="1800" dirty="0">
                <a:solidFill>
                  <a:srgbClr val="000000"/>
                </a:solidFill>
                <a:effectLst/>
                <a:latin typeface="Arial" panose="020B0604020202020204" pitchFamily="34" charset="0"/>
                <a:ea typeface="Calibri" panose="020F0502020204030204" pitchFamily="34" charset="0"/>
              </a:rPr>
              <a:t>?</a:t>
            </a:r>
          </a:p>
          <a:p>
            <a:pPr marL="0" lvl="0" indent="0" algn="just">
              <a:buNone/>
            </a:pPr>
            <a:r>
              <a:rPr lang="es-CO" sz="1800" dirty="0">
                <a:solidFill>
                  <a:srgbClr val="000000"/>
                </a:solidFill>
                <a:effectLst/>
                <a:latin typeface="Arial" panose="020B0604020202020204" pitchFamily="34" charset="0"/>
                <a:ea typeface="Calibri" panose="020F0502020204030204" pitchFamily="34" charset="0"/>
              </a:rPr>
              <a:t>R/ El supervisor debe ser un funcionario de planta de la Entidad Estatal, con funciones relacionadas con el objeto del contrato.</a:t>
            </a:r>
          </a:p>
          <a:p>
            <a:pPr marL="0" indent="0">
              <a:buNone/>
            </a:pPr>
            <a:endParaRPr lang="es-CO" dirty="0"/>
          </a:p>
        </p:txBody>
      </p:sp>
      <p:sp>
        <p:nvSpPr>
          <p:cNvPr id="6" name="CuadroTexto 5">
            <a:extLst>
              <a:ext uri="{FF2B5EF4-FFF2-40B4-BE49-F238E27FC236}">
                <a16:creationId xmlns:a16="http://schemas.microsoft.com/office/drawing/2014/main" id="{27BFAA83-C192-456C-B109-99A36DD71920}"/>
              </a:ext>
            </a:extLst>
          </p:cNvPr>
          <p:cNvSpPr txBox="1"/>
          <p:nvPr/>
        </p:nvSpPr>
        <p:spPr>
          <a:xfrm>
            <a:off x="5804453" y="882707"/>
            <a:ext cx="5349518" cy="5355312"/>
          </a:xfrm>
          <a:prstGeom prst="rect">
            <a:avLst/>
          </a:prstGeom>
          <a:noFill/>
        </p:spPr>
        <p:txBody>
          <a:bodyPr wrap="square" rtlCol="0">
            <a:spAutoFit/>
          </a:bodyPr>
          <a:lstStyle/>
          <a:p>
            <a:pPr lvl="0" algn="just"/>
            <a:r>
              <a:rPr lang="es-CO" sz="1800" b="1" dirty="0">
                <a:solidFill>
                  <a:srgbClr val="000000"/>
                </a:solidFill>
                <a:effectLst/>
                <a:latin typeface="Arial" panose="020B0604020202020204" pitchFamily="34" charset="0"/>
                <a:ea typeface="Calibri" panose="020F0502020204030204" pitchFamily="34" charset="0"/>
              </a:rPr>
              <a:t>6. ¿Existe un documento guía para el ejercicio de las labores de supervisión? </a:t>
            </a:r>
            <a:endParaRPr lang="es-CO" sz="1800" dirty="0">
              <a:solidFill>
                <a:srgbClr val="000000"/>
              </a:solidFill>
              <a:effectLst/>
              <a:latin typeface="Arial" panose="020B0604020202020204" pitchFamily="34" charset="0"/>
              <a:ea typeface="Calibri" panose="020F0502020204030204" pitchFamily="34" charset="0"/>
            </a:endParaRPr>
          </a:p>
          <a:p>
            <a:pPr algn="just"/>
            <a:r>
              <a:rPr lang="es-CO" sz="1800" b="1" dirty="0">
                <a:solidFill>
                  <a:srgbClr val="000000"/>
                </a:solidFill>
                <a:effectLst/>
                <a:latin typeface="Arial" panose="020B0604020202020204" pitchFamily="34" charset="0"/>
                <a:ea typeface="Calibri" panose="020F0502020204030204" pitchFamily="34" charset="0"/>
              </a:rPr>
              <a:t> </a:t>
            </a:r>
            <a:endParaRPr lang="es-CO" sz="1800" dirty="0">
              <a:solidFill>
                <a:srgbClr val="000000"/>
              </a:solidFill>
              <a:effectLst/>
              <a:latin typeface="Arial" panose="020B0604020202020204" pitchFamily="34" charset="0"/>
              <a:ea typeface="Calibri" panose="020F0502020204030204" pitchFamily="34" charset="0"/>
            </a:endParaRPr>
          </a:p>
          <a:p>
            <a:pPr algn="just"/>
            <a:r>
              <a:rPr lang="es-CO" sz="1800" dirty="0">
                <a:solidFill>
                  <a:srgbClr val="000000"/>
                </a:solidFill>
                <a:effectLst/>
                <a:latin typeface="Arial" panose="020B0604020202020204" pitchFamily="34" charset="0"/>
                <a:ea typeface="Calibri" panose="020F0502020204030204" pitchFamily="34" charset="0"/>
              </a:rPr>
              <a:t>R/ Sí, los lineamientos del servidor que funge como supervisor son aquellos que se encuentran establecidos en el Manual de Supervisión e Interventoría (Bienes, servicios y Obra pública) A-GCO-MA-001</a:t>
            </a:r>
            <a:r>
              <a:rPr lang="es-CO" dirty="0">
                <a:solidFill>
                  <a:srgbClr val="000000"/>
                </a:solidFill>
                <a:latin typeface="Arial" panose="020B0604020202020204" pitchFamily="34" charset="0"/>
                <a:ea typeface="Calibri" panose="020F0502020204030204" pitchFamily="34" charset="0"/>
              </a:rPr>
              <a:t>.</a:t>
            </a:r>
          </a:p>
          <a:p>
            <a:pPr algn="just"/>
            <a:endParaRPr lang="es-CO" sz="1800" dirty="0">
              <a:solidFill>
                <a:srgbClr val="000000"/>
              </a:solidFill>
              <a:effectLst/>
              <a:latin typeface="Arial" panose="020B0604020202020204" pitchFamily="34" charset="0"/>
              <a:ea typeface="Calibri" panose="020F0502020204030204" pitchFamily="34" charset="0"/>
            </a:endParaRPr>
          </a:p>
          <a:p>
            <a:pPr algn="just"/>
            <a:r>
              <a:rPr lang="es-CO" sz="1800" dirty="0">
                <a:solidFill>
                  <a:srgbClr val="000000"/>
                </a:solidFill>
                <a:effectLst/>
                <a:latin typeface="Arial" panose="020B0604020202020204" pitchFamily="34" charset="0"/>
                <a:ea typeface="Calibri" panose="020F0502020204030204" pitchFamily="34" charset="0"/>
              </a:rPr>
              <a:t>Es importante, recordar que los lineamientos del manual mencionado, deben ser una guía constante en las labores que desempeñe el servidor designado para estas funciones.</a:t>
            </a:r>
          </a:p>
          <a:p>
            <a:pPr algn="just"/>
            <a:endParaRPr lang="es-CO" dirty="0">
              <a:solidFill>
                <a:srgbClr val="000000"/>
              </a:solidFill>
              <a:latin typeface="Arial" panose="020B0604020202020204" pitchFamily="34" charset="0"/>
            </a:endParaRPr>
          </a:p>
          <a:p>
            <a:pPr algn="just"/>
            <a:r>
              <a:rPr lang="es-CO" dirty="0">
                <a:solidFill>
                  <a:srgbClr val="000000"/>
                </a:solidFill>
                <a:latin typeface="Arial" panose="020B0604020202020204" pitchFamily="34" charset="0"/>
              </a:rPr>
              <a:t>También se debe consultar el Documento Interno de Publicación de la información de la ejecución contractual en SECOP II </a:t>
            </a:r>
            <a:r>
              <a:rPr lang="es-CO" u="sng" dirty="0"/>
              <a:t>001 PUBLICACIÓN DE INFORMACIÓN DE LA EJECUCIÓN CONTRACTUAL SECOP II A-GCO-DI-001</a:t>
            </a:r>
            <a:endParaRPr lang="es-CO" dirty="0"/>
          </a:p>
        </p:txBody>
      </p:sp>
      <p:pic>
        <p:nvPicPr>
          <p:cNvPr id="3074" name="Picture 2">
            <a:extLst>
              <a:ext uri="{FF2B5EF4-FFF2-40B4-BE49-F238E27FC236}">
                <a16:creationId xmlns:a16="http://schemas.microsoft.com/office/drawing/2014/main" id="{B4A0894A-C1F9-4DCD-9797-6EB695F9B5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064" y="3283364"/>
            <a:ext cx="3695449" cy="276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536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FBC5A35-1CE0-4762-B7DF-F9751DFF6AF3}"/>
              </a:ext>
            </a:extLst>
          </p:cNvPr>
          <p:cNvPicPr>
            <a:picLocks noChangeAspect="1"/>
          </p:cNvPicPr>
          <p:nvPr/>
        </p:nvPicPr>
        <p:blipFill>
          <a:blip r:embed="rId2"/>
          <a:stretch>
            <a:fillRect/>
          </a:stretch>
        </p:blipFill>
        <p:spPr>
          <a:xfrm>
            <a:off x="1495791" y="3158599"/>
            <a:ext cx="2881312" cy="2844638"/>
          </a:xfrm>
          <a:prstGeom prst="rect">
            <a:avLst/>
          </a:prstGeom>
        </p:spPr>
      </p:pic>
      <p:sp>
        <p:nvSpPr>
          <p:cNvPr id="2" name="Marcador de número de diapositiva 1">
            <a:extLst>
              <a:ext uri="{FF2B5EF4-FFF2-40B4-BE49-F238E27FC236}">
                <a16:creationId xmlns:a16="http://schemas.microsoft.com/office/drawing/2014/main" id="{2F3BAB88-BE85-4A6E-9BD1-95CB1C47D7AD}"/>
              </a:ext>
            </a:extLst>
          </p:cNvPr>
          <p:cNvSpPr>
            <a:spLocks noGrp="1"/>
          </p:cNvSpPr>
          <p:nvPr>
            <p:ph type="sldNum" sz="quarter" idx="12"/>
          </p:nvPr>
        </p:nvSpPr>
        <p:spPr/>
        <p:txBody>
          <a:bodyPr/>
          <a:lstStyle/>
          <a:p>
            <a:fld id="{90AD85FB-DBFA-4636-B455-F91114ABC2C6}" type="slidenum">
              <a:rPr lang="es-CO" smtClean="0"/>
              <a:t>5</a:t>
            </a:fld>
            <a:endParaRPr lang="es-CO"/>
          </a:p>
        </p:txBody>
      </p:sp>
      <p:sp>
        <p:nvSpPr>
          <p:cNvPr id="3" name="Título 2">
            <a:extLst>
              <a:ext uri="{FF2B5EF4-FFF2-40B4-BE49-F238E27FC236}">
                <a16:creationId xmlns:a16="http://schemas.microsoft.com/office/drawing/2014/main" id="{D84078F5-05F4-4785-889F-9AEA12373D93}"/>
              </a:ext>
            </a:extLst>
          </p:cNvPr>
          <p:cNvSpPr>
            <a:spLocks noGrp="1"/>
          </p:cNvSpPr>
          <p:nvPr>
            <p:ph type="title"/>
          </p:nvPr>
        </p:nvSpPr>
        <p:spPr>
          <a:xfrm>
            <a:off x="394580" y="0"/>
            <a:ext cx="10515600" cy="1325563"/>
          </a:xfrm>
        </p:spPr>
        <p:txBody>
          <a:bodyPr/>
          <a:lstStyle/>
          <a:p>
            <a:r>
              <a:rPr lang="es-ES" dirty="0"/>
              <a:t>PREGUNTAS</a:t>
            </a:r>
            <a:endParaRPr lang="es-CO" dirty="0"/>
          </a:p>
        </p:txBody>
      </p:sp>
      <p:sp>
        <p:nvSpPr>
          <p:cNvPr id="4" name="Marcador de texto 3">
            <a:extLst>
              <a:ext uri="{FF2B5EF4-FFF2-40B4-BE49-F238E27FC236}">
                <a16:creationId xmlns:a16="http://schemas.microsoft.com/office/drawing/2014/main" id="{9969F0C6-7B15-4BAF-8567-AA39DE76B555}"/>
              </a:ext>
            </a:extLst>
          </p:cNvPr>
          <p:cNvSpPr>
            <a:spLocks noGrp="1"/>
          </p:cNvSpPr>
          <p:nvPr>
            <p:ph type="body" sz="quarter" idx="13"/>
          </p:nvPr>
        </p:nvSpPr>
        <p:spPr>
          <a:xfrm>
            <a:off x="295189" y="1117322"/>
            <a:ext cx="4965924" cy="2195721"/>
          </a:xfrm>
        </p:spPr>
        <p:txBody>
          <a:bodyPr/>
          <a:lstStyle/>
          <a:p>
            <a:pPr marL="0" lvl="0" indent="0" algn="just">
              <a:buNone/>
            </a:pPr>
            <a:r>
              <a:rPr lang="es-CO" sz="1800" b="1" dirty="0">
                <a:solidFill>
                  <a:srgbClr val="000000"/>
                </a:solidFill>
                <a:effectLst/>
                <a:latin typeface="Arial" panose="020B0604020202020204" pitchFamily="34" charset="0"/>
                <a:ea typeface="Calibri" panose="020F0502020204030204" pitchFamily="34" charset="0"/>
              </a:rPr>
              <a:t>7. En el evento en el que el supervisor no pueda continuar con su labor, ¿Qué debe hacer? </a:t>
            </a:r>
            <a:endParaRPr lang="es-CO" sz="1800" dirty="0">
              <a:solidFill>
                <a:srgbClr val="000000"/>
              </a:solidFill>
              <a:effectLst/>
              <a:latin typeface="Arial" panose="020B0604020202020204" pitchFamily="34" charset="0"/>
              <a:ea typeface="Calibri" panose="020F0502020204030204" pitchFamily="34" charset="0"/>
            </a:endParaRPr>
          </a:p>
          <a:p>
            <a:pPr algn="just"/>
            <a:r>
              <a:rPr lang="es-CO" sz="1800" dirty="0">
                <a:solidFill>
                  <a:srgbClr val="000000"/>
                </a:solidFill>
                <a:effectLst/>
                <a:latin typeface="Arial" panose="020B0604020202020204" pitchFamily="34" charset="0"/>
                <a:ea typeface="Calibri" panose="020F0502020204030204" pitchFamily="34" charset="0"/>
              </a:rPr>
              <a:t>R/ El Supervisor debe expresar por escrito al ordenador del gasto, las razones que le impiden seguir ejerciendo su labor y realizar un informe detallado del estado de ejecución del contrato.</a:t>
            </a:r>
          </a:p>
          <a:p>
            <a:pPr marL="0" indent="0">
              <a:buNone/>
            </a:pPr>
            <a:endParaRPr lang="es-CO" dirty="0"/>
          </a:p>
        </p:txBody>
      </p:sp>
      <p:sp>
        <p:nvSpPr>
          <p:cNvPr id="5" name="CuadroTexto 4">
            <a:extLst>
              <a:ext uri="{FF2B5EF4-FFF2-40B4-BE49-F238E27FC236}">
                <a16:creationId xmlns:a16="http://schemas.microsoft.com/office/drawing/2014/main" id="{0A658B23-FC87-444A-B02C-9881B9B8FF5B}"/>
              </a:ext>
            </a:extLst>
          </p:cNvPr>
          <p:cNvSpPr txBox="1"/>
          <p:nvPr/>
        </p:nvSpPr>
        <p:spPr>
          <a:xfrm>
            <a:off x="5577705" y="992780"/>
            <a:ext cx="6319020" cy="5632311"/>
          </a:xfrm>
          <a:prstGeom prst="rect">
            <a:avLst/>
          </a:prstGeom>
          <a:noFill/>
        </p:spPr>
        <p:txBody>
          <a:bodyPr wrap="square" rtlCol="0">
            <a:spAutoFit/>
          </a:bodyPr>
          <a:lstStyle/>
          <a:p>
            <a:pPr lvl="0" algn="just"/>
            <a:r>
              <a:rPr lang="es-CO" sz="1800" b="1" dirty="0">
                <a:solidFill>
                  <a:srgbClr val="000000"/>
                </a:solidFill>
                <a:effectLst/>
                <a:latin typeface="Arial" panose="020B0604020202020204" pitchFamily="34" charset="0"/>
                <a:ea typeface="Calibri" panose="020F0502020204030204" pitchFamily="34" charset="0"/>
              </a:rPr>
              <a:t>8. ¿Cuáles son los requisitos de perfeccionamiento y legalización de un contrato estatal?</a:t>
            </a:r>
            <a:r>
              <a:rPr lang="es-CO" sz="1800" dirty="0">
                <a:solidFill>
                  <a:srgbClr val="000000"/>
                </a:solidFill>
                <a:effectLst/>
                <a:latin typeface="Arial" panose="020B0604020202020204" pitchFamily="34" charset="0"/>
                <a:ea typeface="Calibri" panose="020F0502020204030204" pitchFamily="34" charset="0"/>
              </a:rPr>
              <a:t> </a:t>
            </a:r>
          </a:p>
          <a:p>
            <a:pPr algn="just"/>
            <a:r>
              <a:rPr lang="es-CO" sz="1800" dirty="0">
                <a:solidFill>
                  <a:srgbClr val="000000"/>
                </a:solidFill>
                <a:effectLst/>
                <a:latin typeface="Arial" panose="020B0604020202020204" pitchFamily="34" charset="0"/>
                <a:ea typeface="Calibri" panose="020F0502020204030204" pitchFamily="34" charset="0"/>
              </a:rPr>
              <a:t> </a:t>
            </a:r>
          </a:p>
          <a:p>
            <a:pPr algn="just"/>
            <a:r>
              <a:rPr lang="es-CO" sz="1800" dirty="0">
                <a:solidFill>
                  <a:srgbClr val="000000"/>
                </a:solidFill>
                <a:effectLst/>
                <a:latin typeface="Arial" panose="020B0604020202020204" pitchFamily="34" charset="0"/>
                <a:ea typeface="Calibri" panose="020F0502020204030204" pitchFamily="34" charset="0"/>
              </a:rPr>
              <a:t>El contrato se entiende perfeccionado cuando se firma por las partes, o se acepta en el Portal Transaccional SECOP II, y se eleva a escrito.</a:t>
            </a:r>
            <a:endParaRPr lang="es-CO" sz="1800" dirty="0">
              <a:effectLst/>
              <a:latin typeface="Times New Roman" panose="02020603050405020304" pitchFamily="18" charset="0"/>
              <a:ea typeface="Times New Roman" panose="02020603050405020304" pitchFamily="18" charset="0"/>
            </a:endParaRPr>
          </a:p>
          <a:p>
            <a:pPr algn="just"/>
            <a:r>
              <a:rPr lang="es-CO" sz="1800" dirty="0">
                <a:solidFill>
                  <a:srgbClr val="000000"/>
                </a:solidFill>
                <a:effectLst/>
                <a:latin typeface="Arial" panose="020B0604020202020204" pitchFamily="34" charset="0"/>
                <a:ea typeface="Calibri" panose="020F0502020204030204" pitchFamily="34" charset="0"/>
              </a:rPr>
              <a:t>Por su parte, la legalización del contrato es un término que no contempla la normativa del Sistema de Compra Pública y que en la práctica se utiliza para referirse a todos los requisitos que deben cumplir las partes del contrato antes de iniciar su ejecución.</a:t>
            </a:r>
            <a:endParaRPr lang="es-CO" sz="1800" dirty="0">
              <a:effectLst/>
              <a:latin typeface="Times New Roman" panose="02020603050405020304" pitchFamily="18" charset="0"/>
              <a:ea typeface="Times New Roman" panose="02020603050405020304" pitchFamily="18" charset="0"/>
            </a:endParaRPr>
          </a:p>
          <a:p>
            <a:pPr algn="just"/>
            <a:r>
              <a:rPr lang="es-CO" sz="1800" dirty="0">
                <a:solidFill>
                  <a:srgbClr val="000000"/>
                </a:solidFill>
                <a:effectLst/>
                <a:latin typeface="Arial" panose="020B0604020202020204" pitchFamily="34" charset="0"/>
                <a:ea typeface="Calibri" panose="020F0502020204030204" pitchFamily="34" charset="0"/>
              </a:rPr>
              <a:t>De conformidad con lo señalado en el inciso segundo del artículo 40 de la ley 80 de 1.993 deben cumplirse los siguientes requisitos: (i) La aprobación de la garantía cuando el contrato la requiera; y (</a:t>
            </a:r>
            <a:r>
              <a:rPr lang="es-CO" sz="1800" dirty="0" err="1">
                <a:solidFill>
                  <a:srgbClr val="000000"/>
                </a:solidFill>
                <a:effectLst/>
                <a:latin typeface="Arial" panose="020B0604020202020204" pitchFamily="34" charset="0"/>
                <a:ea typeface="Calibri" panose="020F0502020204030204" pitchFamily="34" charset="0"/>
              </a:rPr>
              <a:t>ii</a:t>
            </a:r>
            <a:r>
              <a:rPr lang="es-CO" sz="1800" dirty="0">
                <a:solidFill>
                  <a:srgbClr val="000000"/>
                </a:solidFill>
                <a:effectLst/>
                <a:latin typeface="Arial" panose="020B0604020202020204" pitchFamily="34" charset="0"/>
                <a:ea typeface="Calibri" panose="020F0502020204030204" pitchFamily="34" charset="0"/>
              </a:rPr>
              <a:t>) La existencia del registro presupuestal.</a:t>
            </a:r>
            <a:endParaRPr lang="es-CO" sz="1800" dirty="0">
              <a:effectLst/>
              <a:latin typeface="Times New Roman" panose="02020603050405020304" pitchFamily="18" charset="0"/>
              <a:ea typeface="Times New Roman" panose="02020603050405020304" pitchFamily="18" charset="0"/>
            </a:endParaRPr>
          </a:p>
          <a:p>
            <a:pPr algn="just"/>
            <a:r>
              <a:rPr lang="es-CO" sz="1800" dirty="0">
                <a:solidFill>
                  <a:srgbClr val="000000"/>
                </a:solidFill>
                <a:effectLst/>
                <a:latin typeface="Arial" panose="020B0604020202020204" pitchFamily="34" charset="0"/>
                <a:ea typeface="Calibri" panose="020F0502020204030204" pitchFamily="34" charset="0"/>
              </a:rPr>
              <a:t>Para efectos presupuestales se debe suscribir el Acta de Inicio entre el Supervisor y el contratista o el Representante Legal del mismo cuando se trate de Personas Jurídicas.</a:t>
            </a:r>
            <a:endParaRPr lang="es-CO" sz="1800" dirty="0">
              <a:effectLst/>
              <a:latin typeface="Times New Roman" panose="02020603050405020304" pitchFamily="18" charset="0"/>
              <a:ea typeface="Times New Roman" panose="02020603050405020304" pitchFamily="18" charset="0"/>
            </a:endParaRPr>
          </a:p>
          <a:p>
            <a:endParaRPr lang="es-CO" dirty="0"/>
          </a:p>
        </p:txBody>
      </p:sp>
    </p:spTree>
    <p:extLst>
      <p:ext uri="{BB962C8B-B14F-4D97-AF65-F5344CB8AC3E}">
        <p14:creationId xmlns:p14="http://schemas.microsoft.com/office/powerpoint/2010/main" val="1176760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4C78D11-1499-407E-8FAE-47EA662EED6F}"/>
              </a:ext>
            </a:extLst>
          </p:cNvPr>
          <p:cNvSpPr>
            <a:spLocks noGrp="1"/>
          </p:cNvSpPr>
          <p:nvPr>
            <p:ph type="sldNum" sz="quarter" idx="12"/>
          </p:nvPr>
        </p:nvSpPr>
        <p:spPr/>
        <p:txBody>
          <a:bodyPr/>
          <a:lstStyle/>
          <a:p>
            <a:fld id="{90AD85FB-DBFA-4636-B455-F91114ABC2C6}" type="slidenum">
              <a:rPr lang="es-CO" smtClean="0"/>
              <a:t>6</a:t>
            </a:fld>
            <a:endParaRPr lang="es-CO"/>
          </a:p>
        </p:txBody>
      </p:sp>
      <p:sp>
        <p:nvSpPr>
          <p:cNvPr id="3" name="Título 2">
            <a:extLst>
              <a:ext uri="{FF2B5EF4-FFF2-40B4-BE49-F238E27FC236}">
                <a16:creationId xmlns:a16="http://schemas.microsoft.com/office/drawing/2014/main" id="{ABD0FAC3-49EB-4872-B0ED-89E52D45C6B6}"/>
              </a:ext>
            </a:extLst>
          </p:cNvPr>
          <p:cNvSpPr>
            <a:spLocks noGrp="1"/>
          </p:cNvSpPr>
          <p:nvPr>
            <p:ph type="title"/>
          </p:nvPr>
        </p:nvSpPr>
        <p:spPr>
          <a:xfrm>
            <a:off x="457955" y="136525"/>
            <a:ext cx="10515600" cy="1325563"/>
          </a:xfrm>
        </p:spPr>
        <p:txBody>
          <a:bodyPr/>
          <a:lstStyle/>
          <a:p>
            <a:r>
              <a:rPr lang="es-ES" dirty="0"/>
              <a:t>PREGUNTAS</a:t>
            </a:r>
            <a:endParaRPr lang="es-CO" dirty="0"/>
          </a:p>
        </p:txBody>
      </p:sp>
      <p:sp>
        <p:nvSpPr>
          <p:cNvPr id="4" name="Marcador de texto 3">
            <a:extLst>
              <a:ext uri="{FF2B5EF4-FFF2-40B4-BE49-F238E27FC236}">
                <a16:creationId xmlns:a16="http://schemas.microsoft.com/office/drawing/2014/main" id="{8ABF0B2F-C006-462A-A4B5-2E84FBF2E357}"/>
              </a:ext>
            </a:extLst>
          </p:cNvPr>
          <p:cNvSpPr>
            <a:spLocks noGrp="1"/>
          </p:cNvSpPr>
          <p:nvPr>
            <p:ph type="body" sz="quarter" idx="13"/>
          </p:nvPr>
        </p:nvSpPr>
        <p:spPr>
          <a:xfrm>
            <a:off x="295275" y="1222375"/>
            <a:ext cx="7125942" cy="4929188"/>
          </a:xfrm>
        </p:spPr>
        <p:txBody>
          <a:bodyPr/>
          <a:lstStyle/>
          <a:p>
            <a:pPr marL="0" lvl="0" indent="0" algn="just">
              <a:buNone/>
            </a:pPr>
            <a:r>
              <a:rPr lang="es-CO" sz="1800" dirty="0">
                <a:solidFill>
                  <a:srgbClr val="000000"/>
                </a:solidFill>
                <a:effectLst/>
                <a:latin typeface="Arial" panose="020B0604020202020204" pitchFamily="34" charset="0"/>
                <a:ea typeface="Calibri" panose="020F0502020204030204" pitchFamily="34" charset="0"/>
              </a:rPr>
              <a:t>9. ¿</a:t>
            </a:r>
            <a:r>
              <a:rPr lang="es-CO" sz="1800" b="1" dirty="0">
                <a:solidFill>
                  <a:srgbClr val="000000"/>
                </a:solidFill>
                <a:effectLst/>
                <a:latin typeface="Arial" panose="020B0604020202020204" pitchFamily="34" charset="0"/>
                <a:ea typeface="Calibri" panose="020F0502020204030204" pitchFamily="34" charset="0"/>
              </a:rPr>
              <a:t>Cuándo se solicitan garantías para un contrato?</a:t>
            </a:r>
            <a:endParaRPr lang="es-CO" sz="1800" dirty="0">
              <a:solidFill>
                <a:srgbClr val="000000"/>
              </a:solidFill>
              <a:effectLst/>
              <a:latin typeface="Arial" panose="020B0604020202020204" pitchFamily="34" charset="0"/>
              <a:ea typeface="Calibri" panose="020F0502020204030204" pitchFamily="34" charset="0"/>
            </a:endParaRPr>
          </a:p>
          <a:p>
            <a:pPr marL="0" indent="0" algn="just">
              <a:buNone/>
            </a:pPr>
            <a:r>
              <a:rPr lang="es-CO" sz="1800" dirty="0">
                <a:solidFill>
                  <a:srgbClr val="000000"/>
                </a:solidFill>
                <a:effectLst/>
                <a:latin typeface="Arial" panose="020B0604020202020204" pitchFamily="34" charset="0"/>
                <a:ea typeface="Calibri" panose="020F0502020204030204" pitchFamily="34" charset="0"/>
              </a:rPr>
              <a:t>R/ En todos los contratos de bienes, obras y servicios independiente de la tipología contractual y la modalidad de selección usada deben tener incorporadas las garantías que amparan los eventuales riesgos dentro de su ejecución.  </a:t>
            </a:r>
          </a:p>
          <a:p>
            <a:pPr marL="0" indent="0" algn="just">
              <a:buNone/>
            </a:pPr>
            <a:r>
              <a:rPr lang="es-CO" sz="1800" dirty="0">
                <a:solidFill>
                  <a:srgbClr val="000000"/>
                </a:solidFill>
                <a:effectLst/>
                <a:latin typeface="Arial" panose="020B0604020202020204" pitchFamily="34" charset="0"/>
                <a:ea typeface="Calibri" panose="020F0502020204030204" pitchFamily="34" charset="0"/>
              </a:rPr>
              <a:t>En los contratos de prestación de servicios profesionales y de apoyo a la gestión dependiendo de la cuantía y de las actividades a desarrollar, es discrecional por parte de la Entidad Estatal, solicitar o requerir las mismas</a:t>
            </a:r>
          </a:p>
          <a:p>
            <a:pPr marL="0" indent="0" algn="just">
              <a:buNone/>
            </a:pPr>
            <a:r>
              <a:rPr lang="es-CO" sz="1800" dirty="0">
                <a:solidFill>
                  <a:srgbClr val="000000"/>
                </a:solidFill>
                <a:effectLst/>
                <a:latin typeface="Arial" panose="020B0604020202020204" pitchFamily="34" charset="0"/>
                <a:ea typeface="Calibri" panose="020F0502020204030204" pitchFamily="34" charset="0"/>
              </a:rPr>
              <a:t>Las garantías deben ser debidamente revisadas y una vez aprobadas por el de la Gerencia de Contratación mediante la plataforma del SECOP II</a:t>
            </a:r>
            <a:r>
              <a:rPr lang="es-CO" sz="1800" dirty="0">
                <a:solidFill>
                  <a:srgbClr val="000000"/>
                </a:solidFill>
                <a:latin typeface="Arial" panose="020B0604020202020204" pitchFamily="34" charset="0"/>
                <a:ea typeface="Calibri" panose="020F0502020204030204" pitchFamily="34" charset="0"/>
              </a:rPr>
              <a:t>.</a:t>
            </a:r>
            <a:endParaRPr lang="es-CO" dirty="0"/>
          </a:p>
        </p:txBody>
      </p:sp>
      <p:pic>
        <p:nvPicPr>
          <p:cNvPr id="5" name="Imagen 4">
            <a:extLst>
              <a:ext uri="{FF2B5EF4-FFF2-40B4-BE49-F238E27FC236}">
                <a16:creationId xmlns:a16="http://schemas.microsoft.com/office/drawing/2014/main" id="{18A86590-9CB0-4E1C-83D8-DA9ADFFF234C}"/>
              </a:ext>
            </a:extLst>
          </p:cNvPr>
          <p:cNvPicPr>
            <a:picLocks noChangeAspect="1"/>
          </p:cNvPicPr>
          <p:nvPr/>
        </p:nvPicPr>
        <p:blipFill>
          <a:blip r:embed="rId2"/>
          <a:stretch>
            <a:fillRect/>
          </a:stretch>
        </p:blipFill>
        <p:spPr>
          <a:xfrm>
            <a:off x="8061877" y="1551332"/>
            <a:ext cx="3152370" cy="3418233"/>
          </a:xfrm>
          <a:prstGeom prst="rect">
            <a:avLst/>
          </a:prstGeom>
        </p:spPr>
      </p:pic>
    </p:spTree>
    <p:extLst>
      <p:ext uri="{BB962C8B-B14F-4D97-AF65-F5344CB8AC3E}">
        <p14:creationId xmlns:p14="http://schemas.microsoft.com/office/powerpoint/2010/main" val="2205557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9F3E2F1-FB02-48A4-96A2-4C55C95CE98D}"/>
              </a:ext>
            </a:extLst>
          </p:cNvPr>
          <p:cNvSpPr>
            <a:spLocks noGrp="1"/>
          </p:cNvSpPr>
          <p:nvPr>
            <p:ph type="sldNum" sz="quarter" idx="12"/>
          </p:nvPr>
        </p:nvSpPr>
        <p:spPr/>
        <p:txBody>
          <a:bodyPr/>
          <a:lstStyle/>
          <a:p>
            <a:fld id="{90AD85FB-DBFA-4636-B455-F91114ABC2C6}" type="slidenum">
              <a:rPr lang="es-CO" smtClean="0"/>
              <a:t>7</a:t>
            </a:fld>
            <a:endParaRPr lang="es-CO"/>
          </a:p>
        </p:txBody>
      </p:sp>
      <p:sp>
        <p:nvSpPr>
          <p:cNvPr id="3" name="Título 2">
            <a:extLst>
              <a:ext uri="{FF2B5EF4-FFF2-40B4-BE49-F238E27FC236}">
                <a16:creationId xmlns:a16="http://schemas.microsoft.com/office/drawing/2014/main" id="{148D0681-6A37-4DDF-A97E-9E3426AE3AD6}"/>
              </a:ext>
            </a:extLst>
          </p:cNvPr>
          <p:cNvSpPr>
            <a:spLocks noGrp="1"/>
          </p:cNvSpPr>
          <p:nvPr>
            <p:ph type="title"/>
          </p:nvPr>
        </p:nvSpPr>
        <p:spPr>
          <a:xfrm>
            <a:off x="295275" y="43655"/>
            <a:ext cx="10515600" cy="1325563"/>
          </a:xfrm>
        </p:spPr>
        <p:txBody>
          <a:bodyPr/>
          <a:lstStyle/>
          <a:p>
            <a:r>
              <a:rPr lang="es-ES" dirty="0"/>
              <a:t>PREGUNTAS</a:t>
            </a:r>
            <a:endParaRPr lang="es-CO" dirty="0"/>
          </a:p>
        </p:txBody>
      </p:sp>
      <p:sp>
        <p:nvSpPr>
          <p:cNvPr id="4" name="Marcador de texto 3">
            <a:extLst>
              <a:ext uri="{FF2B5EF4-FFF2-40B4-BE49-F238E27FC236}">
                <a16:creationId xmlns:a16="http://schemas.microsoft.com/office/drawing/2014/main" id="{E7808DF9-A946-4EB0-AE9E-A7B53F82CCB8}"/>
              </a:ext>
            </a:extLst>
          </p:cNvPr>
          <p:cNvSpPr>
            <a:spLocks noGrp="1"/>
          </p:cNvSpPr>
          <p:nvPr>
            <p:ph type="body" sz="quarter" idx="13"/>
          </p:nvPr>
        </p:nvSpPr>
        <p:spPr>
          <a:xfrm>
            <a:off x="295275" y="1222375"/>
            <a:ext cx="5378922" cy="4929188"/>
          </a:xfrm>
        </p:spPr>
        <p:txBody>
          <a:bodyPr/>
          <a:lstStyle/>
          <a:p>
            <a:pPr marL="0" lvl="0" indent="0" algn="just">
              <a:buNone/>
            </a:pPr>
            <a:r>
              <a:rPr lang="es-CO" sz="1800" dirty="0">
                <a:solidFill>
                  <a:srgbClr val="000000"/>
                </a:solidFill>
                <a:effectLst/>
                <a:latin typeface="Arial" panose="020B0604020202020204" pitchFamily="34" charset="0"/>
                <a:ea typeface="Calibri" panose="020F0502020204030204" pitchFamily="34" charset="0"/>
              </a:rPr>
              <a:t>10. ¿</a:t>
            </a:r>
            <a:r>
              <a:rPr lang="es-CO" sz="1800" b="1" dirty="0">
                <a:solidFill>
                  <a:srgbClr val="000000"/>
                </a:solidFill>
                <a:effectLst/>
                <a:latin typeface="Arial" panose="020B0604020202020204" pitchFamily="34" charset="0"/>
                <a:ea typeface="Calibri" panose="020F0502020204030204" pitchFamily="34" charset="0"/>
              </a:rPr>
              <a:t>Cuál es el porcentaje máximo que se puede dar por concepto de anticipo y pago anticipado? </a:t>
            </a:r>
            <a:endParaRPr lang="es-CO" sz="1800" dirty="0">
              <a:solidFill>
                <a:srgbClr val="000000"/>
              </a:solidFill>
              <a:effectLst/>
              <a:latin typeface="Arial" panose="020B0604020202020204" pitchFamily="34" charset="0"/>
              <a:ea typeface="Calibri" panose="020F0502020204030204" pitchFamily="34" charset="0"/>
            </a:endParaRPr>
          </a:p>
          <a:p>
            <a:pPr marL="0" indent="0" algn="just">
              <a:buNone/>
            </a:pPr>
            <a:r>
              <a:rPr lang="es-CO" sz="1800" dirty="0">
                <a:solidFill>
                  <a:srgbClr val="000000"/>
                </a:solidFill>
                <a:effectLst/>
                <a:latin typeface="Arial" panose="020B0604020202020204" pitchFamily="34" charset="0"/>
                <a:ea typeface="Calibri" panose="020F0502020204030204" pitchFamily="34" charset="0"/>
              </a:rPr>
              <a:t>De conformidad con lo señalado en el parágrafo del artículo 40 de la ley 80 de 1.993, se puede pactar la entrega de anticipo hasta el 50% del valor del respectivo contrato, para ello el ordenador debe valorar la necesidad de otorgar estos y establecer el porcentaje sin superar el límite señalado. </a:t>
            </a:r>
          </a:p>
          <a:p>
            <a:pPr marL="0" indent="0" algn="just">
              <a:buNone/>
            </a:pPr>
            <a:r>
              <a:rPr lang="es-CO" sz="1800" dirty="0">
                <a:solidFill>
                  <a:srgbClr val="000000"/>
                </a:solidFill>
                <a:effectLst/>
                <a:latin typeface="Arial" panose="020B0604020202020204" pitchFamily="34" charset="0"/>
                <a:ea typeface="Calibri" panose="020F0502020204030204" pitchFamily="34" charset="0"/>
              </a:rPr>
              <a:t>El pago anticipado a diferencia del anticipo, es una forma de pago, y en ambas situaciones, debe existir el amparo respectivo que garantice el buen manejo y la correcta inversión del mismo dentro de la garantía a constituir por parte del Contratista (Numerales 1 y 2 del artículo 2.2.1.2.3.1.7 del decreto 1082 de 2015). </a:t>
            </a:r>
          </a:p>
          <a:p>
            <a:pPr marL="0" indent="0">
              <a:buNone/>
            </a:pPr>
            <a:endParaRPr lang="es-CO" dirty="0"/>
          </a:p>
        </p:txBody>
      </p:sp>
      <p:sp>
        <p:nvSpPr>
          <p:cNvPr id="5" name="CuadroTexto 4">
            <a:extLst>
              <a:ext uri="{FF2B5EF4-FFF2-40B4-BE49-F238E27FC236}">
                <a16:creationId xmlns:a16="http://schemas.microsoft.com/office/drawing/2014/main" id="{D2DF9ED4-5504-4CF4-B809-9F25778E9462}"/>
              </a:ext>
            </a:extLst>
          </p:cNvPr>
          <p:cNvSpPr txBox="1"/>
          <p:nvPr/>
        </p:nvSpPr>
        <p:spPr>
          <a:xfrm>
            <a:off x="6188765" y="1222375"/>
            <a:ext cx="5141844" cy="2308324"/>
          </a:xfrm>
          <a:prstGeom prst="rect">
            <a:avLst/>
          </a:prstGeom>
          <a:noFill/>
        </p:spPr>
        <p:txBody>
          <a:bodyPr wrap="square" rtlCol="0">
            <a:spAutoFit/>
          </a:bodyPr>
          <a:lstStyle/>
          <a:p>
            <a:pPr lvl="0" algn="just"/>
            <a:r>
              <a:rPr lang="es-CO" sz="1800" b="1" dirty="0">
                <a:solidFill>
                  <a:srgbClr val="000000"/>
                </a:solidFill>
                <a:effectLst/>
                <a:latin typeface="Arial" panose="020B0604020202020204" pitchFamily="34" charset="0"/>
                <a:ea typeface="Calibri" panose="020F0502020204030204" pitchFamily="34" charset="0"/>
              </a:rPr>
              <a:t>11. ¿Hasta qué porcentaje se puede adicionar un contrato? </a:t>
            </a:r>
            <a:endParaRPr lang="es-CO" sz="1800" dirty="0">
              <a:solidFill>
                <a:srgbClr val="000000"/>
              </a:solidFill>
              <a:effectLst/>
              <a:latin typeface="Arial" panose="020B0604020202020204" pitchFamily="34" charset="0"/>
              <a:ea typeface="Calibri" panose="020F0502020204030204" pitchFamily="34" charset="0"/>
            </a:endParaRPr>
          </a:p>
          <a:p>
            <a:pPr algn="just"/>
            <a:r>
              <a:rPr lang="es-CO" sz="1800" b="1" dirty="0">
                <a:solidFill>
                  <a:srgbClr val="000000"/>
                </a:solidFill>
                <a:effectLst/>
                <a:latin typeface="Arial" panose="020B0604020202020204" pitchFamily="34" charset="0"/>
                <a:ea typeface="Calibri" panose="020F0502020204030204" pitchFamily="34" charset="0"/>
              </a:rPr>
              <a:t> </a:t>
            </a:r>
            <a:endParaRPr lang="es-CO" sz="1800" dirty="0">
              <a:solidFill>
                <a:srgbClr val="000000"/>
              </a:solidFill>
              <a:effectLst/>
              <a:latin typeface="Arial" panose="020B0604020202020204" pitchFamily="34" charset="0"/>
              <a:ea typeface="Calibri" panose="020F0502020204030204" pitchFamily="34" charset="0"/>
            </a:endParaRPr>
          </a:p>
          <a:p>
            <a:pPr algn="just"/>
            <a:r>
              <a:rPr lang="es-CO" sz="1800" dirty="0">
                <a:solidFill>
                  <a:srgbClr val="000000"/>
                </a:solidFill>
                <a:effectLst/>
                <a:latin typeface="Arial" panose="020B0604020202020204" pitchFamily="34" charset="0"/>
                <a:ea typeface="Calibri" panose="020F0502020204030204" pitchFamily="34" charset="0"/>
              </a:rPr>
              <a:t>Los contratos sólo podrán adicionarse hasta el cincuenta por ciento (50%) de su valor inicial, expresado éste en salarios mínimos legales mensuales. (Artículo 40 de la ley 80 de 1.993). </a:t>
            </a:r>
          </a:p>
          <a:p>
            <a:endParaRPr lang="es-CO" dirty="0"/>
          </a:p>
        </p:txBody>
      </p:sp>
      <p:pic>
        <p:nvPicPr>
          <p:cNvPr id="6" name="Imagen 5">
            <a:extLst>
              <a:ext uri="{FF2B5EF4-FFF2-40B4-BE49-F238E27FC236}">
                <a16:creationId xmlns:a16="http://schemas.microsoft.com/office/drawing/2014/main" id="{F79A5266-805B-4882-837C-8E2CAA1B5A0A}"/>
              </a:ext>
            </a:extLst>
          </p:cNvPr>
          <p:cNvPicPr>
            <a:picLocks noChangeAspect="1"/>
          </p:cNvPicPr>
          <p:nvPr/>
        </p:nvPicPr>
        <p:blipFill>
          <a:blip r:embed="rId2"/>
          <a:stretch>
            <a:fillRect/>
          </a:stretch>
        </p:blipFill>
        <p:spPr>
          <a:xfrm>
            <a:off x="6638407" y="3277115"/>
            <a:ext cx="4242559" cy="2562620"/>
          </a:xfrm>
          <a:prstGeom prst="rect">
            <a:avLst/>
          </a:prstGeom>
        </p:spPr>
      </p:pic>
    </p:spTree>
    <p:extLst>
      <p:ext uri="{BB962C8B-B14F-4D97-AF65-F5344CB8AC3E}">
        <p14:creationId xmlns:p14="http://schemas.microsoft.com/office/powerpoint/2010/main" val="2995448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9415019-DB40-46D7-8DDD-5F7D37E4D1EE}"/>
              </a:ext>
            </a:extLst>
          </p:cNvPr>
          <p:cNvSpPr>
            <a:spLocks noGrp="1"/>
          </p:cNvSpPr>
          <p:nvPr>
            <p:ph type="sldNum" sz="quarter" idx="12"/>
          </p:nvPr>
        </p:nvSpPr>
        <p:spPr/>
        <p:txBody>
          <a:bodyPr/>
          <a:lstStyle/>
          <a:p>
            <a:fld id="{90AD85FB-DBFA-4636-B455-F91114ABC2C6}" type="slidenum">
              <a:rPr lang="es-CO" smtClean="0"/>
              <a:t>8</a:t>
            </a:fld>
            <a:endParaRPr lang="es-CO"/>
          </a:p>
        </p:txBody>
      </p:sp>
      <p:sp>
        <p:nvSpPr>
          <p:cNvPr id="3" name="Título 2">
            <a:extLst>
              <a:ext uri="{FF2B5EF4-FFF2-40B4-BE49-F238E27FC236}">
                <a16:creationId xmlns:a16="http://schemas.microsoft.com/office/drawing/2014/main" id="{6C1D781B-678E-4CEE-ABDB-1C3739255485}"/>
              </a:ext>
            </a:extLst>
          </p:cNvPr>
          <p:cNvSpPr>
            <a:spLocks noGrp="1"/>
          </p:cNvSpPr>
          <p:nvPr>
            <p:ph type="title"/>
          </p:nvPr>
        </p:nvSpPr>
        <p:spPr>
          <a:xfrm>
            <a:off x="204457" y="136525"/>
            <a:ext cx="10515600" cy="1325563"/>
          </a:xfrm>
        </p:spPr>
        <p:txBody>
          <a:bodyPr/>
          <a:lstStyle/>
          <a:p>
            <a:r>
              <a:rPr lang="es-ES" dirty="0"/>
              <a:t>PREGUNTAS</a:t>
            </a:r>
            <a:endParaRPr lang="es-CO" dirty="0"/>
          </a:p>
        </p:txBody>
      </p:sp>
      <p:sp>
        <p:nvSpPr>
          <p:cNvPr id="4" name="Marcador de texto 3">
            <a:extLst>
              <a:ext uri="{FF2B5EF4-FFF2-40B4-BE49-F238E27FC236}">
                <a16:creationId xmlns:a16="http://schemas.microsoft.com/office/drawing/2014/main" id="{BF51C49A-EFC2-422B-93CC-35BEB32D2AB8}"/>
              </a:ext>
            </a:extLst>
          </p:cNvPr>
          <p:cNvSpPr>
            <a:spLocks noGrp="1"/>
          </p:cNvSpPr>
          <p:nvPr>
            <p:ph type="body" sz="quarter" idx="13"/>
          </p:nvPr>
        </p:nvSpPr>
        <p:spPr>
          <a:xfrm>
            <a:off x="295276" y="1349122"/>
            <a:ext cx="5668202" cy="4568826"/>
          </a:xfrm>
        </p:spPr>
        <p:txBody>
          <a:bodyPr>
            <a:normAutofit/>
          </a:bodyPr>
          <a:lstStyle/>
          <a:p>
            <a:pPr marL="0" lvl="0" indent="0" algn="just">
              <a:buNone/>
            </a:pPr>
            <a:r>
              <a:rPr lang="es-CO" sz="1700" b="1" dirty="0">
                <a:solidFill>
                  <a:srgbClr val="000000"/>
                </a:solidFill>
                <a:effectLst/>
                <a:latin typeface="Arial" panose="020B0604020202020204" pitchFamily="34" charset="0"/>
                <a:ea typeface="Calibri" panose="020F0502020204030204" pitchFamily="34" charset="0"/>
              </a:rPr>
              <a:t>12. ¿El Acta de Inicio es obligatoria para todos los contratos?</a:t>
            </a:r>
            <a:endParaRPr lang="es-CO" sz="1700" dirty="0">
              <a:solidFill>
                <a:srgbClr val="000000"/>
              </a:solidFill>
              <a:effectLst/>
              <a:latin typeface="Arial" panose="020B0604020202020204" pitchFamily="34" charset="0"/>
              <a:ea typeface="Calibri" panose="020F0502020204030204" pitchFamily="34" charset="0"/>
            </a:endParaRPr>
          </a:p>
          <a:p>
            <a:pPr marL="0" indent="0" algn="just">
              <a:buNone/>
            </a:pPr>
            <a:r>
              <a:rPr lang="es-CO" sz="1700" dirty="0">
                <a:solidFill>
                  <a:srgbClr val="000000"/>
                </a:solidFill>
                <a:effectLst/>
                <a:latin typeface="Arial" panose="020B0604020202020204" pitchFamily="34" charset="0"/>
                <a:ea typeface="Calibri" panose="020F0502020204030204" pitchFamily="34" charset="0"/>
              </a:rPr>
              <a:t>Es de carácter obligatorio para todos los contratos DE BIENES Y SERVICIOS. </a:t>
            </a:r>
          </a:p>
          <a:p>
            <a:pPr marL="0" indent="0" algn="just">
              <a:buNone/>
            </a:pPr>
            <a:r>
              <a:rPr lang="es-CO" sz="1700" dirty="0">
                <a:solidFill>
                  <a:srgbClr val="000000"/>
                </a:solidFill>
                <a:effectLst/>
                <a:latin typeface="Arial" panose="020B0604020202020204" pitchFamily="34" charset="0"/>
                <a:ea typeface="Calibri" panose="020F0502020204030204" pitchFamily="34" charset="0"/>
              </a:rPr>
              <a:t>Conforme a la actualización del procedimiento interno para </a:t>
            </a:r>
            <a:r>
              <a:rPr lang="es-CO" sz="1700" dirty="0">
                <a:solidFill>
                  <a:srgbClr val="000000"/>
                </a:solidFill>
                <a:latin typeface="Arial" panose="020B0604020202020204" pitchFamily="34" charset="0"/>
                <a:ea typeface="Calibri" panose="020F0502020204030204" pitchFamily="34" charset="0"/>
              </a:rPr>
              <a:t>la contratación de prestación de servicios profesionales y/o apoyo a la gestión, no se suscribe acta de inicio, el inicio del contratos se comunica directamente desde la Gerencia de Contratación una vez se cumpla con todos los requisitos legales.</a:t>
            </a:r>
            <a:endParaRPr lang="es-CO" sz="1700" dirty="0">
              <a:solidFill>
                <a:srgbClr val="000000"/>
              </a:solidFill>
              <a:effectLst/>
              <a:latin typeface="Arial" panose="020B0604020202020204" pitchFamily="34" charset="0"/>
              <a:ea typeface="Calibri" panose="020F0502020204030204" pitchFamily="34" charset="0"/>
            </a:endParaRPr>
          </a:p>
          <a:p>
            <a:pPr marL="0" indent="0" algn="just">
              <a:buNone/>
            </a:pPr>
            <a:r>
              <a:rPr lang="es-CO" sz="1700" dirty="0">
                <a:solidFill>
                  <a:srgbClr val="000000"/>
                </a:solidFill>
                <a:effectLst/>
                <a:latin typeface="Arial" panose="020B0604020202020204" pitchFamily="34" charset="0"/>
                <a:ea typeface="Calibri" panose="020F0502020204030204" pitchFamily="34" charset="0"/>
              </a:rPr>
              <a:t>Para el caso de órdenes de compra se debe tener en cuenta que el acta de inicio no puede modificar el plazo de ejecución del contrato establecido en la Tienda Virtual.</a:t>
            </a:r>
          </a:p>
          <a:p>
            <a:pPr marL="0" indent="0">
              <a:buNone/>
            </a:pPr>
            <a:endParaRPr lang="es-CO" dirty="0"/>
          </a:p>
        </p:txBody>
      </p:sp>
      <p:sp>
        <p:nvSpPr>
          <p:cNvPr id="5" name="CuadroTexto 4">
            <a:extLst>
              <a:ext uri="{FF2B5EF4-FFF2-40B4-BE49-F238E27FC236}">
                <a16:creationId xmlns:a16="http://schemas.microsoft.com/office/drawing/2014/main" id="{6BF93540-B5B2-4F9D-AF16-D70E7F8A35C8}"/>
              </a:ext>
            </a:extLst>
          </p:cNvPr>
          <p:cNvSpPr txBox="1"/>
          <p:nvPr/>
        </p:nvSpPr>
        <p:spPr>
          <a:xfrm>
            <a:off x="6228523" y="1222375"/>
            <a:ext cx="5499651" cy="5339923"/>
          </a:xfrm>
          <a:prstGeom prst="rect">
            <a:avLst/>
          </a:prstGeom>
          <a:noFill/>
        </p:spPr>
        <p:txBody>
          <a:bodyPr wrap="square" rtlCol="0">
            <a:spAutoFit/>
          </a:bodyPr>
          <a:lstStyle/>
          <a:p>
            <a:pPr lvl="0" algn="just"/>
            <a:r>
              <a:rPr lang="es-CO" sz="1700" b="1" dirty="0">
                <a:solidFill>
                  <a:srgbClr val="000000"/>
                </a:solidFill>
                <a:effectLst/>
                <a:latin typeface="Arial" panose="020B0604020202020204" pitchFamily="34" charset="0"/>
                <a:ea typeface="Calibri" panose="020F0502020204030204" pitchFamily="34" charset="0"/>
              </a:rPr>
              <a:t>13. ¿Cuándo se debe suscribirse el Acta de liquidación en un contrato estatal? </a:t>
            </a:r>
            <a:endParaRPr lang="es-CO" sz="1700" dirty="0">
              <a:solidFill>
                <a:srgbClr val="000000"/>
              </a:solidFill>
              <a:effectLst/>
              <a:latin typeface="Arial" panose="020B0604020202020204" pitchFamily="34" charset="0"/>
              <a:ea typeface="Calibri" panose="020F0502020204030204" pitchFamily="34" charset="0"/>
            </a:endParaRPr>
          </a:p>
          <a:p>
            <a:pPr algn="just"/>
            <a:r>
              <a:rPr lang="es-CO" sz="1700" dirty="0">
                <a:solidFill>
                  <a:srgbClr val="000000"/>
                </a:solidFill>
                <a:effectLst/>
                <a:latin typeface="Arial" panose="020B0604020202020204" pitchFamily="34" charset="0"/>
                <a:ea typeface="Calibri" panose="020F0502020204030204" pitchFamily="34" charset="0"/>
              </a:rPr>
              <a:t> </a:t>
            </a:r>
          </a:p>
          <a:p>
            <a:pPr algn="just"/>
            <a:r>
              <a:rPr lang="es-CO" sz="1700" dirty="0">
                <a:solidFill>
                  <a:srgbClr val="000000"/>
                </a:solidFill>
                <a:effectLst/>
                <a:latin typeface="Arial" panose="020B0604020202020204" pitchFamily="34" charset="0"/>
                <a:ea typeface="Calibri" panose="020F0502020204030204" pitchFamily="34" charset="0"/>
              </a:rPr>
              <a:t>Deberá efectuarse la liquidación de los contratos o convenios en los siguientes casos: </a:t>
            </a:r>
          </a:p>
          <a:p>
            <a:pPr algn="just"/>
            <a:r>
              <a:rPr lang="es-CO" sz="1700" dirty="0">
                <a:solidFill>
                  <a:srgbClr val="000000"/>
                </a:solidFill>
                <a:effectLst/>
                <a:latin typeface="Arial" panose="020B0604020202020204" pitchFamily="34" charset="0"/>
                <a:ea typeface="Calibri" panose="020F0502020204030204" pitchFamily="34" charset="0"/>
              </a:rPr>
              <a:t> </a:t>
            </a:r>
          </a:p>
          <a:p>
            <a:pPr lvl="0" algn="just"/>
            <a:r>
              <a:rPr lang="es-CO" sz="1700" dirty="0">
                <a:solidFill>
                  <a:srgbClr val="000000"/>
                </a:solidFill>
                <a:effectLst/>
                <a:latin typeface="Arial" panose="020B0604020202020204" pitchFamily="34" charset="0"/>
                <a:ea typeface="Calibri" panose="020F0502020204030204" pitchFamily="34" charset="0"/>
              </a:rPr>
              <a:t>Cuando el contrato o convenio termine anticipadamente por mutuo acuerdo, y existan saldos por liberar. </a:t>
            </a:r>
          </a:p>
          <a:p>
            <a:pPr lvl="0" algn="just"/>
            <a:r>
              <a:rPr lang="es-CO" sz="1700" dirty="0">
                <a:solidFill>
                  <a:srgbClr val="000000"/>
                </a:solidFill>
                <a:effectLst/>
                <a:latin typeface="Arial" panose="020B0604020202020204" pitchFamily="34" charset="0"/>
                <a:ea typeface="Calibri" panose="020F0502020204030204" pitchFamily="34" charset="0"/>
              </a:rPr>
              <a:t>En los contratos de tracto sucesivo. </a:t>
            </a:r>
          </a:p>
          <a:p>
            <a:pPr lvl="0" algn="just"/>
            <a:r>
              <a:rPr lang="es-CO" sz="1700" dirty="0">
                <a:solidFill>
                  <a:srgbClr val="000000"/>
                </a:solidFill>
                <a:effectLst/>
                <a:latin typeface="Arial" panose="020B0604020202020204" pitchFamily="34" charset="0"/>
                <a:ea typeface="Calibri" panose="020F0502020204030204" pitchFamily="34" charset="0"/>
              </a:rPr>
              <a:t>En los contratos en que se pacten precios unitarios o formas de pago que requieran la constatación periódica del avance de ejecución. </a:t>
            </a:r>
          </a:p>
          <a:p>
            <a:pPr lvl="0" algn="just"/>
            <a:r>
              <a:rPr lang="es-CO" sz="1700" dirty="0">
                <a:solidFill>
                  <a:srgbClr val="000000"/>
                </a:solidFill>
                <a:effectLst/>
                <a:latin typeface="Arial" panose="020B0604020202020204" pitchFamily="34" charset="0"/>
                <a:ea typeface="Calibri" panose="020F0502020204030204" pitchFamily="34" charset="0"/>
              </a:rPr>
              <a:t>Cuando las partes en virtud del principio de autonomía privada lo hayan pactado expresamente en el acuerdo de voluntades.</a:t>
            </a:r>
          </a:p>
          <a:p>
            <a:pPr lvl="0" algn="just"/>
            <a:r>
              <a:rPr lang="es-CO" sz="1700" dirty="0">
                <a:solidFill>
                  <a:srgbClr val="000000"/>
                </a:solidFill>
                <a:effectLst/>
                <a:latin typeface="Arial" panose="020B0604020202020204" pitchFamily="34" charset="0"/>
                <a:ea typeface="Calibri" panose="020F0502020204030204" pitchFamily="34" charset="0"/>
              </a:rPr>
              <a:t>En los demás que se requiera, recuerde que las órdenes de compra cuentan con un formato de la TVEC.</a:t>
            </a:r>
          </a:p>
          <a:p>
            <a:endParaRPr lang="es-CO" dirty="0"/>
          </a:p>
        </p:txBody>
      </p:sp>
    </p:spTree>
    <p:extLst>
      <p:ext uri="{BB962C8B-B14F-4D97-AF65-F5344CB8AC3E}">
        <p14:creationId xmlns:p14="http://schemas.microsoft.com/office/powerpoint/2010/main" val="1290864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5643085-7C6E-43C3-91D6-C9868B54F901}"/>
              </a:ext>
            </a:extLst>
          </p:cNvPr>
          <p:cNvSpPr>
            <a:spLocks noGrp="1"/>
          </p:cNvSpPr>
          <p:nvPr>
            <p:ph type="sldNum" sz="quarter" idx="12"/>
          </p:nvPr>
        </p:nvSpPr>
        <p:spPr/>
        <p:txBody>
          <a:bodyPr/>
          <a:lstStyle/>
          <a:p>
            <a:fld id="{90AD85FB-DBFA-4636-B455-F91114ABC2C6}" type="slidenum">
              <a:rPr lang="es-CO" smtClean="0"/>
              <a:t>9</a:t>
            </a:fld>
            <a:endParaRPr lang="es-CO"/>
          </a:p>
        </p:txBody>
      </p:sp>
      <p:sp>
        <p:nvSpPr>
          <p:cNvPr id="3" name="Título 2">
            <a:extLst>
              <a:ext uri="{FF2B5EF4-FFF2-40B4-BE49-F238E27FC236}">
                <a16:creationId xmlns:a16="http://schemas.microsoft.com/office/drawing/2014/main" id="{ABE235E1-79BF-47C1-92F6-2E92D731D34F}"/>
              </a:ext>
            </a:extLst>
          </p:cNvPr>
          <p:cNvSpPr>
            <a:spLocks noGrp="1"/>
          </p:cNvSpPr>
          <p:nvPr>
            <p:ph type="title"/>
          </p:nvPr>
        </p:nvSpPr>
        <p:spPr>
          <a:xfrm>
            <a:off x="295275" y="149706"/>
            <a:ext cx="10515600" cy="1325563"/>
          </a:xfrm>
        </p:spPr>
        <p:txBody>
          <a:bodyPr/>
          <a:lstStyle/>
          <a:p>
            <a:r>
              <a:rPr lang="es-ES" dirty="0"/>
              <a:t>PREGUNTAS</a:t>
            </a:r>
            <a:endParaRPr lang="es-CO" dirty="0"/>
          </a:p>
        </p:txBody>
      </p:sp>
      <p:sp>
        <p:nvSpPr>
          <p:cNvPr id="4" name="Marcador de texto 3">
            <a:extLst>
              <a:ext uri="{FF2B5EF4-FFF2-40B4-BE49-F238E27FC236}">
                <a16:creationId xmlns:a16="http://schemas.microsoft.com/office/drawing/2014/main" id="{EA3E2D4E-1CFC-4899-BEF2-EFE99CC6AB0F}"/>
              </a:ext>
            </a:extLst>
          </p:cNvPr>
          <p:cNvSpPr>
            <a:spLocks noGrp="1"/>
          </p:cNvSpPr>
          <p:nvPr>
            <p:ph type="body" sz="quarter" idx="13"/>
          </p:nvPr>
        </p:nvSpPr>
        <p:spPr>
          <a:xfrm>
            <a:off x="295275" y="1222375"/>
            <a:ext cx="8172864" cy="4929188"/>
          </a:xfrm>
        </p:spPr>
        <p:txBody>
          <a:bodyPr/>
          <a:lstStyle/>
          <a:p>
            <a:pPr marL="0" lvl="0" indent="0" algn="just">
              <a:buNone/>
            </a:pPr>
            <a:r>
              <a:rPr lang="es-CO" sz="1800" b="1" dirty="0">
                <a:solidFill>
                  <a:srgbClr val="000000"/>
                </a:solidFill>
                <a:effectLst/>
                <a:latin typeface="Arial" panose="020B0604020202020204" pitchFamily="34" charset="0"/>
                <a:ea typeface="Calibri" panose="020F0502020204030204" pitchFamily="34" charset="0"/>
              </a:rPr>
              <a:t>14. ¿Cuál es el término para realizar la liquidación de los contratos?</a:t>
            </a:r>
            <a:endParaRPr lang="es-CO" sz="1800" dirty="0">
              <a:solidFill>
                <a:srgbClr val="000000"/>
              </a:solidFill>
              <a:effectLst/>
              <a:latin typeface="Arial" panose="020B0604020202020204" pitchFamily="34" charset="0"/>
              <a:ea typeface="Calibri" panose="020F0502020204030204" pitchFamily="34" charset="0"/>
            </a:endParaRPr>
          </a:p>
          <a:p>
            <a:pPr marL="0" indent="0" algn="just">
              <a:buNone/>
            </a:pPr>
            <a:r>
              <a:rPr lang="es-CO" sz="1800" dirty="0">
                <a:solidFill>
                  <a:srgbClr val="000000"/>
                </a:solidFill>
                <a:effectLst/>
                <a:latin typeface="Arial" panose="020B0604020202020204" pitchFamily="34" charset="0"/>
                <a:ea typeface="Calibri" panose="020F0502020204030204" pitchFamily="34" charset="0"/>
              </a:rPr>
              <a:t>R/ La liquidación de los contratos se hará máxima en los cuatro meses siguientes a la terminación del contrato. En los pliegos de condiciones podrá establecerse un término inferior. De no existir tal plazo, la liquidación se realizará máximo dentro de los cuatro (4) meses siguientes a la terminación del contrato o a la expedición del acto administrativo que ordene la terminación. </a:t>
            </a:r>
          </a:p>
          <a:p>
            <a:pPr marL="0" indent="0" algn="just">
              <a:buNone/>
            </a:pPr>
            <a:r>
              <a:rPr lang="es-CO" sz="1800" dirty="0">
                <a:solidFill>
                  <a:srgbClr val="000000"/>
                </a:solidFill>
                <a:effectLst/>
                <a:latin typeface="Arial" panose="020B0604020202020204" pitchFamily="34" charset="0"/>
                <a:ea typeface="Calibri" panose="020F0502020204030204" pitchFamily="34" charset="0"/>
              </a:rPr>
              <a:t>En aquellos casos en que el contratista no se presente a la liquidación previa notificación o convocatoria que le haga la Entidad, o las partes no lleguen a un acuerdo sobre su contenido, la Entidad tendrá la facultad de liquidar en forma unilateral dentro de los dos (2) meses siguientes al vencimiento del plazo establecido para la liquidación bilateral.</a:t>
            </a:r>
          </a:p>
          <a:p>
            <a:pPr marL="0" indent="0" algn="just">
              <a:buNone/>
            </a:pPr>
            <a:r>
              <a:rPr lang="es-CO" sz="1800" dirty="0">
                <a:solidFill>
                  <a:srgbClr val="000000"/>
                </a:solidFill>
                <a:effectLst/>
                <a:latin typeface="Arial" panose="020B0604020202020204" pitchFamily="34" charset="0"/>
                <a:ea typeface="Calibri" panose="020F0502020204030204" pitchFamily="34" charset="0"/>
              </a:rPr>
              <a:t>Si vencido el plazo anteriormente establecido no se ha realizado la liquidación, la misma podrá ser realizada en cualquier tiempo dentro de los dos años siguientes al vencimiento del término a que se refieren los incisos anteriores, de mutuo acuerdo o unilateralmente, sin perjuicio de lo previsto en las normas procesales, para el ejercicio del medio de control de controversias contractuales. ( Artículo 11 de la ley 1150 del 2007).</a:t>
            </a:r>
          </a:p>
          <a:p>
            <a:pPr marL="0" indent="0">
              <a:buNone/>
            </a:pPr>
            <a:endParaRPr lang="es-CO" dirty="0"/>
          </a:p>
        </p:txBody>
      </p:sp>
      <p:pic>
        <p:nvPicPr>
          <p:cNvPr id="4098" name="Picture 2" descr="Apretón De Manos Francmasonería">
            <a:extLst>
              <a:ext uri="{FF2B5EF4-FFF2-40B4-BE49-F238E27FC236}">
                <a16:creationId xmlns:a16="http://schemas.microsoft.com/office/drawing/2014/main" id="{2812B855-B3E6-4EE9-B9D5-750D5202A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5948" y="2380421"/>
            <a:ext cx="3070777" cy="3070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230886"/>
      </p:ext>
    </p:extLst>
  </p:cSld>
  <p:clrMapOvr>
    <a:masterClrMapping/>
  </p:clrMapOvr>
</p:sld>
</file>

<file path=ppt/theme/theme1.xml><?xml version="1.0" encoding="utf-8"?>
<a:theme xmlns:a="http://schemas.openxmlformats.org/drawingml/2006/main" name="1_Diseño personalizado">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7446</TotalTime>
  <Words>3522</Words>
  <Application>Microsoft Office PowerPoint</Application>
  <PresentationFormat>Panorámica</PresentationFormat>
  <Paragraphs>173</Paragraphs>
  <Slides>22</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22</vt:i4>
      </vt:variant>
    </vt:vector>
  </HeadingPairs>
  <TitlesOfParts>
    <vt:vector size="31" baseType="lpstr">
      <vt:lpstr>Aptos</vt:lpstr>
      <vt:lpstr>Aptos Display</vt:lpstr>
      <vt:lpstr>Arial</vt:lpstr>
      <vt:lpstr>Arial Black</vt:lpstr>
      <vt:lpstr>Calibri</vt:lpstr>
      <vt:lpstr>Oswald</vt:lpstr>
      <vt:lpstr>Symbol</vt:lpstr>
      <vt:lpstr>Times New Roman</vt:lpstr>
      <vt:lpstr>1_Diseño personalizado</vt:lpstr>
      <vt:lpstr>HERRAMIENTA DE PREGUNTAS FRECUENTES EN CONTRATACIÓN</vt:lpstr>
      <vt:lpstr>PREGUNTAS</vt:lpstr>
      <vt:lpstr>PREGUNTAS</vt:lpstr>
      <vt:lpstr>PREGUNTAS</vt:lpstr>
      <vt:lpstr>PREGUNTAS</vt:lpstr>
      <vt:lpstr>PREGUNTAS</vt:lpstr>
      <vt:lpstr>PREGUNTAS</vt:lpstr>
      <vt:lpstr>PREGUNTAS</vt:lpstr>
      <vt:lpstr>PREGUNTAS</vt:lpstr>
      <vt:lpstr>PREGUNTAS</vt:lpstr>
      <vt:lpstr>PREGUNTAS</vt:lpstr>
      <vt:lpstr>PREGUNTAS</vt:lpstr>
      <vt:lpstr>PREGUNTAS</vt:lpstr>
      <vt:lpstr>PREGUNTAS</vt:lpstr>
      <vt:lpstr>PREGUNTAS</vt:lpstr>
      <vt:lpstr>PREGUNTAS</vt:lpstr>
      <vt:lpstr>PREGUNTAS</vt:lpstr>
      <vt:lpstr>PREGUNTAS</vt:lpstr>
      <vt:lpstr>PREGUNTAS</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Sebastian Celis Pinto</dc:creator>
  <cp:lastModifiedBy>Carlos Elvis Duarte Rodiguez</cp:lastModifiedBy>
  <cp:revision>136</cp:revision>
  <dcterms:created xsi:type="dcterms:W3CDTF">2023-04-10T21:11:35Z</dcterms:created>
  <dcterms:modified xsi:type="dcterms:W3CDTF">2025-08-22T19:21:31Z</dcterms:modified>
</cp:coreProperties>
</file>